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84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8" r:id="rId10"/>
    <p:sldId id="267" r:id="rId11"/>
    <p:sldId id="264" r:id="rId12"/>
    <p:sldId id="265" r:id="rId13"/>
    <p:sldId id="269" r:id="rId14"/>
    <p:sldId id="272" r:id="rId15"/>
    <p:sldId id="273" r:id="rId16"/>
    <p:sldId id="274" r:id="rId17"/>
    <p:sldId id="275" r:id="rId18"/>
    <p:sldId id="276" r:id="rId19"/>
    <p:sldId id="278" r:id="rId20"/>
    <p:sldId id="277" r:id="rId21"/>
    <p:sldId id="279" r:id="rId22"/>
    <p:sldId id="282" r:id="rId23"/>
    <p:sldId id="281" r:id="rId24"/>
    <p:sldId id="280" r:id="rId25"/>
    <p:sldId id="285" r:id="rId26"/>
    <p:sldId id="286" r:id="rId27"/>
    <p:sldId id="271" r:id="rId2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1" autoAdjust="0"/>
    <p:restoredTop sz="94660"/>
  </p:normalViewPr>
  <p:slideViewPr>
    <p:cSldViewPr>
      <p:cViewPr varScale="1">
        <p:scale>
          <a:sx n="67" d="100"/>
          <a:sy n="67" d="100"/>
        </p:scale>
        <p:origin x="-10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6807159-1D23-4553-8B5E-1758B7678C8C}" type="datetimeFigureOut">
              <a:rPr lang="it-IT"/>
              <a:pPr>
                <a:defRPr/>
              </a:pPr>
              <a:t>21/05/2012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FD07A65-1793-49EE-94A0-7CC7010C2B8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D07A65-1793-49EE-94A0-7CC7010C2B87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dfdfd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D07A65-1793-49EE-94A0-7CC7010C2B87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D07A65-1793-49EE-94A0-7CC7010C2B87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po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igura a mano libera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igura a mano libera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11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8EC9DF9-776D-41A9-ADE6-1008B5FFC2CC}" type="datetime1">
              <a:rPr lang="it-IT"/>
              <a:pPr>
                <a:defRPr/>
              </a:pPr>
              <a:t>21/05/2012</a:t>
            </a:fld>
            <a:endParaRPr lang="it-IT"/>
          </a:p>
        </p:txBody>
      </p:sp>
      <p:sp>
        <p:nvSpPr>
          <p:cNvPr id="12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it-IT"/>
              <a:t>“Le ragioni del tradurre” XXVII Convegno AISPI  Forlì - maggio2012</a:t>
            </a:r>
          </a:p>
        </p:txBody>
      </p:sp>
      <p:sp>
        <p:nvSpPr>
          <p:cNvPr id="13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BC52C33-787A-4F5E-8E21-F6139725BD7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C6F2B-34C2-42DD-BF9B-4EE6690DAE2D}" type="datetime1">
              <a:rPr lang="it-IT"/>
              <a:pPr>
                <a:defRPr/>
              </a:pPr>
              <a:t>21/05/2012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“Le ragioni del tradurre” XXVII Convegno AISPI  Forlì - maggio2012</a:t>
            </a:r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68DFF-C9C5-4F5A-989F-2D5D7E9A08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F855A-8237-4D36-9CAC-44DA25BD4A9E}" type="datetime1">
              <a:rPr lang="it-IT"/>
              <a:pPr>
                <a:defRPr/>
              </a:pPr>
              <a:t>21/05/2012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“Le ragioni del tradurre” XXVII Convegno AISPI  Forlì - maggio2012</a:t>
            </a:r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970EE-C52D-4EA9-AA89-80B7EF667D3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0B315-6F2B-459A-A479-71091C29AD3E}" type="datetime1">
              <a:rPr lang="it-IT"/>
              <a:pPr>
                <a:defRPr/>
              </a:pPr>
              <a:t>21/05/2012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“Le ragioni del tradurre” XXVII Convegno AISPI  Forlì - maggio2012</a:t>
            </a:r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1F7A8-A403-4336-982B-732A857F70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allone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Gallone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E268CB-A796-4255-902D-89EAEBF159D6}" type="datetime1">
              <a:rPr lang="it-IT"/>
              <a:pPr>
                <a:defRPr/>
              </a:pPr>
              <a:t>21/05/2012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“Le ragioni del tradurre” XXVII Convegno AISPI  Forlì - maggio2012</a:t>
            </a:r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E2B71C-6D0A-4017-B3A7-1553C25CE7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454EF4-CB3A-46CC-8173-C42CBDDD5C84}" type="datetime1">
              <a:rPr lang="it-IT"/>
              <a:pPr>
                <a:defRPr/>
              </a:pPr>
              <a:t>21/05/2012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“Le ragioni del tradurre” XXVII Convegno AISPI  Forlì - maggio2012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DB1D3E-ECB3-41A7-973C-0CED3EE7F12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A3F9A3-525A-44B2-A4D5-E6F1364EB905}" type="datetime1">
              <a:rPr lang="it-IT"/>
              <a:pPr>
                <a:defRPr/>
              </a:pPr>
              <a:t>21/05/2012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“Le ragioni del tradurre” XXVII Convegno AISPI  Forlì - maggio2012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9445BB-B7A3-4C0B-A348-F2280C718C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D5CEB1-2F46-4362-A533-2121D4DB9EE1}" type="datetime1">
              <a:rPr lang="it-IT"/>
              <a:pPr>
                <a:defRPr/>
              </a:pPr>
              <a:t>21/05/2012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“Le ragioni del tradurre” XXVII Convegno AISPI  Forlì - maggio2012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DCC234-77B5-49F5-BFD1-E42F0B9DA4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C512F-6D64-48DC-921F-F199764678DA}" type="datetime1">
              <a:rPr lang="it-IT"/>
              <a:pPr>
                <a:defRPr/>
              </a:pPr>
              <a:t>21/05/2012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“Le ragioni del tradurre” XXVII Convegno AISPI  Forlì - maggio2012</a:t>
            </a:r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FA8FD-8107-4013-BC77-4937702515E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6DFF91-F947-46C1-BA33-CD29E3F2DF7E}" type="datetime1">
              <a:rPr lang="it-IT"/>
              <a:pPr>
                <a:defRPr/>
              </a:pPr>
              <a:t>21/05/2012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“Le ragioni del tradurre” XXVII Convegno AISPI  Forlì - maggio2012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A86352-F449-4F28-B744-0CF0520C95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igura a mano libera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igura a mano libera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Gallone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Gallone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70B3E36-E7B7-4521-8019-DFFAC7F9FF67}" type="datetime1">
              <a:rPr lang="it-IT"/>
              <a:pPr>
                <a:defRPr/>
              </a:pPr>
              <a:t>21/05/2012</a:t>
            </a:fld>
            <a:endParaRPr lang="it-IT"/>
          </a:p>
        </p:txBody>
      </p:sp>
      <p:sp>
        <p:nvSpPr>
          <p:cNvPr id="12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it-IT"/>
              <a:t>“Le ragioni del tradurre” XXVII Convegno AISPI  Forlì - maggio2012</a:t>
            </a:r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F03785-0594-4190-9CE9-D203152C41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3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6D9EFF5-69A6-428D-A8AA-66D8CBFC1083}" type="datetime1">
              <a:rPr lang="it-IT"/>
              <a:pPr>
                <a:defRPr/>
              </a:pPr>
              <a:t>21/05/2012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it-IT"/>
              <a:t>“Le ragioni del tradurre” XXVII Convegno AISPI  Forlì - maggio2012</a:t>
            </a: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9519EF1-7CF8-4818-B4AE-AF79D9D775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http://www.memoriadeisacramenti.it/uploads/tbl_nws/200905060626_1226_UniPi.jp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opac.ub.uni-greifswald.de/CHARSET=ISO-8859-1/DB=1/LNG=DU/CMD?ACT=SRCHA&amp;IKT=1016&amp;SRT=YOP&amp;TRM=Dei+premi+di+incoraggiment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books.google.it/ebooks/reader?id=URQTAAAAYAAJ&amp;hl=it&amp;printsec=frontcover&amp;output=reader&amp;pg=GBS.PT452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pac.ub.uni-greifswald.de/DB=1/SET=4/TTL=1/SHW?FRST=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La </a:t>
            </a:r>
            <a:r>
              <a:rPr lang="it-IT" dirty="0" err="1" smtClean="0"/>
              <a:t>traducción</a:t>
            </a:r>
            <a:r>
              <a:rPr lang="it-IT" dirty="0" smtClean="0"/>
              <a:t> italiana de </a:t>
            </a:r>
            <a:r>
              <a:rPr lang="it-IT" dirty="0" err="1" smtClean="0"/>
              <a:t>las</a:t>
            </a:r>
            <a:r>
              <a:rPr lang="it-IT" dirty="0" smtClean="0"/>
              <a:t> </a:t>
            </a:r>
            <a:r>
              <a:rPr lang="it-IT" i="1" dirty="0" err="1" smtClean="0"/>
              <a:t>Cartas</a:t>
            </a:r>
            <a:r>
              <a:rPr lang="it-IT" dirty="0" smtClean="0"/>
              <a:t> de Valentín de </a:t>
            </a:r>
            <a:r>
              <a:rPr lang="it-IT" dirty="0" err="1" smtClean="0"/>
              <a:t>Foronda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4338" name="Sottotitolo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it-IT" sz="2000" smtClean="0"/>
              <a:t>Elena Carpi</a:t>
            </a:r>
          </a:p>
          <a:p>
            <a:pPr marR="0"/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675" y="6237288"/>
            <a:ext cx="3455988" cy="536575"/>
          </a:xfrm>
        </p:spPr>
        <p:txBody>
          <a:bodyPr/>
          <a:lstStyle/>
          <a:p>
            <a:pPr algn="ctr">
              <a:defRPr/>
            </a:pPr>
            <a:r>
              <a:rPr lang="it-IT" dirty="0"/>
              <a:t>“</a:t>
            </a:r>
            <a:r>
              <a:rPr lang="it-IT" b="1" dirty="0"/>
              <a:t>Le ragioni del tradurre”</a:t>
            </a:r>
          </a:p>
          <a:p>
            <a:pPr algn="ctr">
              <a:defRPr/>
            </a:pPr>
            <a:r>
              <a:rPr lang="it-IT" b="1" dirty="0"/>
              <a:t>XXVII Convegno AISPI </a:t>
            </a:r>
          </a:p>
          <a:p>
            <a:pPr algn="ctr">
              <a:defRPr/>
            </a:pPr>
            <a:r>
              <a:rPr lang="it-IT" b="1" dirty="0"/>
              <a:t>Forlì - maggio2012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5589588"/>
            <a:ext cx="18573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il_fi" descr="http://www.memoriadeisacramenti.it/uploads/tbl_nws/200905060626_1226_UniPi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95288" y="188913"/>
            <a:ext cx="112395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C:\Users\Elena\Pictures\LLP 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125" y="5876925"/>
            <a:ext cx="1928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sz="2900" noProof="1" smtClean="0"/>
              <a:t>Giuseppe Tofani e </a:t>
            </a:r>
            <a:r>
              <a:rPr lang="it-IT" sz="2900" noProof="1" smtClean="0"/>
              <a:t>comp</a:t>
            </a:r>
            <a:r>
              <a:rPr lang="it-IT" sz="2900" noProof="1" smtClean="0"/>
              <a:t>., </a:t>
            </a:r>
            <a:r>
              <a:rPr lang="it-IT" sz="2900" noProof="1" smtClean="0"/>
              <a:t>Firenze,1791</a:t>
            </a:r>
            <a:endParaRPr lang="it-IT" sz="2900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sz="2900" noProof="1" smtClean="0">
                <a:hlinkClick r:id="rId2"/>
              </a:rPr>
              <a:t>https://opac.ub.uni-greifswald.de/CHARSET=ISO-8859-1/DB=1/LNG=DU/CMD?ACT=SRCHA&amp;IKT=1016&amp;SRT=YOP&amp;TRM=Dei+premi+di+incoraggimento</a:t>
            </a:r>
            <a:endParaRPr lang="it-IT" sz="2900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sz="2900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sz="2900" noProof="1" smtClean="0"/>
              <a:t>Prólogo del editor que cita </a:t>
            </a:r>
            <a:r>
              <a:rPr lang="it-IT" sz="2900" i="1" noProof="1" smtClean="0"/>
              <a:t>Della prosperità </a:t>
            </a:r>
            <a:r>
              <a:rPr lang="it-IT" sz="2900" i="1" noProof="1" smtClean="0"/>
              <a:t>nazionale</a:t>
            </a:r>
            <a:r>
              <a:rPr lang="it-IT" sz="2900" noProof="1" smtClean="0"/>
              <a:t>….</a:t>
            </a:r>
            <a:endParaRPr lang="it-IT" sz="2900" noProof="1" smtClean="0"/>
          </a:p>
          <a:p>
            <a:pPr marL="365760" indent="-256032" fontAlgn="auto">
              <a:spcAft>
                <a:spcPts val="0"/>
              </a:spcAft>
              <a:buNone/>
              <a:defRPr/>
            </a:pPr>
            <a:r>
              <a:rPr lang="it-IT" sz="2900" noProof="1" smtClean="0"/>
              <a:t>	</a:t>
            </a:r>
            <a:r>
              <a:rPr lang="it-IT" sz="2900" noProof="1" smtClean="0"/>
              <a:t>“[…] altre tre ne produco adesso del medesimo Autore e </a:t>
            </a:r>
            <a:r>
              <a:rPr lang="it-IT" sz="2900" noProof="1" smtClean="0"/>
              <a:t>Traduttore</a:t>
            </a:r>
            <a:r>
              <a:rPr lang="it-IT" sz="2900" noProof="1" smtClean="0"/>
              <a:t>”. </a:t>
            </a:r>
            <a:endParaRPr lang="it-IT" sz="2900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it-IT" sz="2900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sz="2900" noProof="1" smtClean="0"/>
              <a:t>Vuelto a editar en Florencia  en 1847 en </a:t>
            </a:r>
            <a:r>
              <a:rPr lang="it-IT" sz="2900" i="1" noProof="1" smtClean="0"/>
              <a:t>Scritti di Pubblica Economia del </a:t>
            </a:r>
            <a:r>
              <a:rPr lang="it-IT" sz="2900" i="1" noProof="1" smtClean="0"/>
              <a:t>Cav</a:t>
            </a:r>
            <a:r>
              <a:rPr lang="it-IT" sz="2900" i="1" noProof="1" smtClean="0"/>
              <a:t>. Giovanni </a:t>
            </a:r>
            <a:r>
              <a:rPr lang="it-IT" sz="2900" i="1" noProof="1" smtClean="0"/>
              <a:t>Fabbroni</a:t>
            </a:r>
            <a:r>
              <a:rPr lang="it-IT" sz="2900" i="1" noProof="1" smtClean="0"/>
              <a:t>. </a:t>
            </a:r>
            <a:r>
              <a:rPr lang="it-IT" sz="2900" noProof="1" smtClean="0"/>
              <a:t>(</a:t>
            </a:r>
            <a:r>
              <a:rPr lang="it-IT" sz="2900" noProof="1" smtClean="0"/>
              <a:t>Giuseppe Fabbroni </a:t>
            </a:r>
            <a:r>
              <a:rPr lang="it-IT" sz="2900" noProof="1" smtClean="0"/>
              <a:t>ed</a:t>
            </a:r>
            <a:r>
              <a:rPr lang="it-IT" sz="2900" noProof="1" smtClean="0"/>
              <a:t>.). </a:t>
            </a:r>
            <a:r>
              <a:rPr lang="it-IT" sz="2900" noProof="1" smtClean="0"/>
              <a:t>pág</a:t>
            </a:r>
            <a:r>
              <a:rPr lang="it-IT" sz="2900" noProof="1" smtClean="0"/>
              <a:t>. </a:t>
            </a:r>
            <a:r>
              <a:rPr lang="it-IT" sz="2900" noProof="1" smtClean="0"/>
              <a:t>113-170.</a:t>
            </a:r>
            <a:endParaRPr lang="it-IT" sz="2900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sz="2900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sz="2900" noProof="1" smtClean="0"/>
              <a:t>“</a:t>
            </a:r>
            <a:r>
              <a:rPr lang="it-IT" sz="2900" noProof="1" smtClean="0"/>
              <a:t>in varie altre brevi dissertazioni cui piacque dare la forma di </a:t>
            </a:r>
            <a:r>
              <a:rPr lang="it-IT" sz="2900" noProof="1" smtClean="0"/>
              <a:t>lettere</a:t>
            </a:r>
            <a:r>
              <a:rPr lang="it-IT" sz="2900" noProof="1" smtClean="0"/>
              <a:t>, e </a:t>
            </a:r>
            <a:r>
              <a:rPr lang="it-IT" sz="2900" b="1" noProof="1" smtClean="0"/>
              <a:t>come se queste fossero tradotte dallo </a:t>
            </a:r>
            <a:r>
              <a:rPr lang="it-IT" sz="2900" b="1" noProof="1" smtClean="0"/>
              <a:t>spagnolo</a:t>
            </a:r>
            <a:r>
              <a:rPr lang="it-IT" sz="2900" noProof="1" smtClean="0"/>
              <a:t>…” </a:t>
            </a:r>
            <a:r>
              <a:rPr lang="it-IT" sz="2900" noProof="1" smtClean="0"/>
              <a:t>(</a:t>
            </a:r>
            <a:r>
              <a:rPr lang="it-IT" sz="2900" i="1" noProof="1" smtClean="0"/>
              <a:t>Prefazione Generale </a:t>
            </a:r>
            <a:r>
              <a:rPr lang="it-IT" sz="2900" noProof="1" smtClean="0"/>
              <a:t>1847</a:t>
            </a:r>
            <a:r>
              <a:rPr lang="it-IT" sz="2900" noProof="1" smtClean="0"/>
              <a:t>: </a:t>
            </a:r>
            <a:r>
              <a:rPr lang="it-IT" sz="2900" noProof="1" smtClean="0"/>
              <a:t>VII).</a:t>
            </a:r>
            <a:endParaRPr lang="it-IT" sz="2900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noProof="1" smtClean="0"/>
          </a:p>
          <a:p>
            <a:pPr marL="365760" indent="-256032" fontAlgn="auto">
              <a:spcAft>
                <a:spcPts val="0"/>
              </a:spcAft>
              <a:buNone/>
              <a:defRPr/>
            </a:pPr>
            <a:endParaRPr lang="it-IT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dirty="0"/>
          </a:p>
        </p:txBody>
      </p:sp>
      <p:sp>
        <p:nvSpPr>
          <p:cNvPr id="24578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“Le ragioni del tradurre” XXVII Convegno AISPI  Forlì - maggio2012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Dei </a:t>
            </a:r>
            <a:r>
              <a:rPr lang="it-IT" dirty="0" err="1" smtClean="0"/>
              <a:t>premj</a:t>
            </a:r>
            <a:r>
              <a:rPr lang="it-IT" dirty="0" smtClean="0"/>
              <a:t> di </a:t>
            </a:r>
            <a:r>
              <a:rPr lang="it-IT" dirty="0" err="1" smtClean="0"/>
              <a:t>incoraggimento…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Lettere tre -1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algn="just" fontAlgn="auto">
              <a:spcAft>
                <a:spcPts val="0"/>
              </a:spcAft>
              <a:buNone/>
              <a:defRPr/>
            </a:pPr>
            <a:r>
              <a:rPr lang="it-IT" b="1" dirty="0" smtClean="0"/>
              <a:t>1°</a:t>
            </a:r>
          </a:p>
          <a:p>
            <a:pPr marL="365760" indent="-256032" algn="just" fontAlgn="auto">
              <a:spcAft>
                <a:spcPts val="0"/>
              </a:spcAft>
              <a:buNone/>
              <a:defRPr/>
            </a:pPr>
            <a:r>
              <a:rPr lang="it-IT" noProof="1" smtClean="0"/>
              <a:t>	Texto fuente</a:t>
            </a:r>
            <a:r>
              <a:rPr lang="it-IT" noProof="1" smtClean="0"/>
              <a:t>: </a:t>
            </a:r>
            <a:r>
              <a:rPr lang="it-IT" i="1" noProof="1" smtClean="0"/>
              <a:t>Espiritu de los </a:t>
            </a:r>
            <a:r>
              <a:rPr lang="it-IT" i="1" noProof="1" smtClean="0"/>
              <a:t>mejores…</a:t>
            </a:r>
            <a:r>
              <a:rPr lang="it-IT" noProof="1" smtClean="0"/>
              <a:t> </a:t>
            </a:r>
            <a:r>
              <a:rPr lang="it-IT" noProof="1" smtClean="0"/>
              <a:t>nr</a:t>
            </a:r>
            <a:r>
              <a:rPr lang="it-IT" noProof="1" smtClean="0"/>
              <a:t>. </a:t>
            </a:r>
            <a:r>
              <a:rPr lang="it-IT" noProof="1" smtClean="0"/>
              <a:t>193</a:t>
            </a:r>
            <a:r>
              <a:rPr lang="it-IT" noProof="1" smtClean="0"/>
              <a:t>, del 10 de agosto de </a:t>
            </a:r>
            <a:r>
              <a:rPr lang="it-IT" noProof="1" smtClean="0"/>
              <a:t>1789</a:t>
            </a:r>
            <a:r>
              <a:rPr lang="it-IT" noProof="1" smtClean="0"/>
              <a:t>. </a:t>
            </a:r>
            <a:r>
              <a:rPr lang="it-IT" noProof="1" smtClean="0"/>
              <a:t>pág</a:t>
            </a:r>
            <a:r>
              <a:rPr lang="it-IT" noProof="1" smtClean="0"/>
              <a:t>. </a:t>
            </a:r>
            <a:r>
              <a:rPr lang="it-IT" noProof="1" smtClean="0"/>
              <a:t>345-352.</a:t>
            </a:r>
            <a:r>
              <a:rPr lang="it-IT" b="1" noProof="1" smtClean="0"/>
              <a:t> </a:t>
            </a:r>
            <a:r>
              <a:rPr lang="it-IT" noProof="1" smtClean="0"/>
              <a:t>Vergara , Junio 13 de </a:t>
            </a:r>
            <a:r>
              <a:rPr lang="it-IT" noProof="1" smtClean="0"/>
              <a:t>1789.</a:t>
            </a:r>
            <a:endParaRPr lang="it-IT" b="1" noProof="1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noProof="1" smtClean="0"/>
          </a:p>
          <a:p>
            <a:pPr marL="365760" indent="-256032" algn="just" fontAlgn="auto">
              <a:spcAft>
                <a:spcPts val="0"/>
              </a:spcAft>
              <a:buNone/>
              <a:defRPr/>
            </a:pPr>
            <a:r>
              <a:rPr lang="it-IT" b="1" noProof="1" smtClean="0"/>
              <a:t>2°</a:t>
            </a:r>
            <a:endParaRPr lang="it-IT" b="1" noProof="1" smtClean="0"/>
          </a:p>
          <a:p>
            <a:pPr marL="365760" indent="-256032" algn="just" fontAlgn="auto">
              <a:spcAft>
                <a:spcPts val="0"/>
              </a:spcAft>
              <a:buNone/>
              <a:defRPr/>
            </a:pPr>
            <a:r>
              <a:rPr lang="it-IT" noProof="1" smtClean="0"/>
              <a:t>	Texto fuente</a:t>
            </a:r>
            <a:r>
              <a:rPr lang="it-IT" noProof="1" smtClean="0"/>
              <a:t>: </a:t>
            </a:r>
            <a:r>
              <a:rPr lang="it-IT" i="1" noProof="1" smtClean="0"/>
              <a:t>Cartas sobre los </a:t>
            </a:r>
            <a:r>
              <a:rPr lang="it-IT" i="1" noProof="1" smtClean="0"/>
              <a:t>asuntos..</a:t>
            </a:r>
            <a:r>
              <a:rPr lang="it-IT" noProof="1" smtClean="0"/>
              <a:t>, </a:t>
            </a:r>
            <a:r>
              <a:rPr lang="it-IT" noProof="1" smtClean="0"/>
              <a:t>1789</a:t>
            </a:r>
            <a:r>
              <a:rPr lang="it-IT" noProof="1" smtClean="0"/>
              <a:t>. </a:t>
            </a:r>
            <a:r>
              <a:rPr lang="it-IT" noProof="1" smtClean="0"/>
              <a:t>Vol</a:t>
            </a:r>
            <a:r>
              <a:rPr lang="it-IT" noProof="1" smtClean="0"/>
              <a:t>. </a:t>
            </a:r>
            <a:r>
              <a:rPr lang="it-IT" noProof="1" smtClean="0"/>
              <a:t>1</a:t>
            </a:r>
            <a:r>
              <a:rPr lang="it-IT" noProof="1" smtClean="0"/>
              <a:t>, </a:t>
            </a:r>
            <a:r>
              <a:rPr lang="it-IT" noProof="1" smtClean="0"/>
              <a:t>pág</a:t>
            </a:r>
            <a:r>
              <a:rPr lang="it-IT" noProof="1" smtClean="0"/>
              <a:t>. </a:t>
            </a:r>
            <a:r>
              <a:rPr lang="it-IT" noProof="1" smtClean="0"/>
              <a:t>29-50</a:t>
            </a:r>
            <a:r>
              <a:rPr lang="it-IT" noProof="1" smtClean="0"/>
              <a:t>.  </a:t>
            </a:r>
            <a:r>
              <a:rPr lang="it-IT" noProof="1" smtClean="0"/>
              <a:t>Vergara</a:t>
            </a:r>
            <a:r>
              <a:rPr lang="it-IT" noProof="1" smtClean="0"/>
              <a:t>, Mayo 29 </a:t>
            </a:r>
            <a:r>
              <a:rPr lang="it-IT" noProof="1" smtClean="0"/>
              <a:t>de1788.</a:t>
            </a:r>
            <a:endParaRPr lang="it-IT" noProof="1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noProof="1" smtClean="0"/>
          </a:p>
          <a:p>
            <a:pPr marL="365760" indent="-256032" algn="just" fontAlgn="auto">
              <a:spcAft>
                <a:spcPts val="0"/>
              </a:spcAft>
              <a:buNone/>
              <a:defRPr/>
            </a:pPr>
            <a:r>
              <a:rPr lang="it-IT" b="1" noProof="1" smtClean="0"/>
              <a:t>3°</a:t>
            </a:r>
            <a:endParaRPr lang="it-IT" b="1" noProof="1" smtClean="0"/>
          </a:p>
          <a:p>
            <a:pPr marL="365760" indent="-256032" algn="just" fontAlgn="auto">
              <a:spcAft>
                <a:spcPts val="0"/>
              </a:spcAft>
              <a:buNone/>
              <a:defRPr/>
            </a:pPr>
            <a:r>
              <a:rPr lang="it-IT" noProof="1" smtClean="0"/>
              <a:t>	Texto fuente</a:t>
            </a:r>
            <a:r>
              <a:rPr lang="it-IT" noProof="1" smtClean="0"/>
              <a:t>: </a:t>
            </a:r>
            <a:r>
              <a:rPr lang="it-IT" i="1" noProof="1" smtClean="0"/>
              <a:t>Espíritu de los </a:t>
            </a:r>
            <a:r>
              <a:rPr lang="it-IT" i="1" noProof="1" smtClean="0"/>
              <a:t>mejores…</a:t>
            </a:r>
            <a:r>
              <a:rPr lang="it-IT" noProof="1" smtClean="0"/>
              <a:t> </a:t>
            </a:r>
            <a:r>
              <a:rPr lang="it-IT" noProof="1" smtClean="0"/>
              <a:t>nr</a:t>
            </a:r>
            <a:r>
              <a:rPr lang="it-IT" noProof="1" smtClean="0"/>
              <a:t>. </a:t>
            </a:r>
            <a:r>
              <a:rPr lang="it-IT" noProof="1" smtClean="0"/>
              <a:t>196</a:t>
            </a:r>
            <a:r>
              <a:rPr lang="it-IT" noProof="1" smtClean="0"/>
              <a:t>,  del 31 de agosto de </a:t>
            </a:r>
            <a:r>
              <a:rPr lang="it-IT" noProof="1" smtClean="0"/>
              <a:t>1789</a:t>
            </a:r>
            <a:r>
              <a:rPr lang="it-IT" noProof="1" smtClean="0"/>
              <a:t>, </a:t>
            </a:r>
            <a:r>
              <a:rPr lang="it-IT" noProof="1" smtClean="0"/>
              <a:t>pág</a:t>
            </a:r>
            <a:r>
              <a:rPr lang="it-IT" noProof="1" smtClean="0"/>
              <a:t>. </a:t>
            </a:r>
            <a:r>
              <a:rPr lang="it-IT" noProof="1" smtClean="0"/>
              <a:t>424-431</a:t>
            </a:r>
            <a:r>
              <a:rPr lang="it-IT" noProof="1" smtClean="0"/>
              <a:t>. </a:t>
            </a:r>
            <a:r>
              <a:rPr lang="it-IT" noProof="1" smtClean="0"/>
              <a:t>Bergara</a:t>
            </a:r>
            <a:r>
              <a:rPr lang="it-IT" noProof="1" smtClean="0"/>
              <a:t>, Julio 10 de </a:t>
            </a:r>
            <a:r>
              <a:rPr lang="it-IT" noProof="1" smtClean="0"/>
              <a:t>1789.</a:t>
            </a:r>
            <a:endParaRPr lang="it-IT" noProof="1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it-IT" noProof="1" smtClean="0"/>
          </a:p>
          <a:p>
            <a:pPr marL="365760" indent="-256032" algn="just" fontAlgn="auto">
              <a:spcAft>
                <a:spcPts val="0"/>
              </a:spcAft>
              <a:buNone/>
              <a:defRPr/>
            </a:pPr>
            <a:r>
              <a:rPr lang="it-IT" noProof="1" smtClean="0"/>
              <a:t>	Texto fuente</a:t>
            </a:r>
            <a:r>
              <a:rPr lang="it-IT" noProof="1" smtClean="0"/>
              <a:t>: </a:t>
            </a:r>
            <a:r>
              <a:rPr lang="it-IT" i="1" noProof="1" smtClean="0"/>
              <a:t>Espíritu de los </a:t>
            </a:r>
            <a:r>
              <a:rPr lang="it-IT" i="1" noProof="1" smtClean="0"/>
              <a:t>mejores…</a:t>
            </a:r>
            <a:r>
              <a:rPr lang="it-IT" noProof="1" smtClean="0"/>
              <a:t>– </a:t>
            </a:r>
            <a:r>
              <a:rPr lang="it-IT" noProof="1" smtClean="0"/>
              <a:t>nr</a:t>
            </a:r>
            <a:r>
              <a:rPr lang="it-IT" noProof="1" smtClean="0"/>
              <a:t>. </a:t>
            </a:r>
            <a:r>
              <a:rPr lang="it-IT" noProof="1" smtClean="0"/>
              <a:t>197</a:t>
            </a:r>
            <a:r>
              <a:rPr lang="it-IT" noProof="1" smtClean="0"/>
              <a:t>, del 7 de </a:t>
            </a:r>
            <a:r>
              <a:rPr lang="it-IT" noProof="1" smtClean="0"/>
              <a:t>[agosto</a:t>
            </a:r>
            <a:r>
              <a:rPr lang="it-IT" noProof="1" smtClean="0"/>
              <a:t>] de </a:t>
            </a:r>
            <a:r>
              <a:rPr lang="it-IT" noProof="1" smtClean="0"/>
              <a:t>1789</a:t>
            </a:r>
            <a:r>
              <a:rPr lang="it-IT" noProof="1" smtClean="0"/>
              <a:t>. </a:t>
            </a:r>
            <a:r>
              <a:rPr lang="it-IT" noProof="1" smtClean="0"/>
              <a:t>‘</a:t>
            </a:r>
            <a:r>
              <a:rPr lang="it-IT" noProof="1" smtClean="0"/>
              <a:t>Agosto es una </a:t>
            </a:r>
            <a:r>
              <a:rPr lang="it-IT" noProof="1" smtClean="0"/>
              <a:t>errata</a:t>
            </a:r>
            <a:r>
              <a:rPr lang="it-IT" noProof="1" smtClean="0"/>
              <a:t>. </a:t>
            </a:r>
            <a:r>
              <a:rPr lang="it-IT" noProof="1" smtClean="0"/>
              <a:t>Bergara</a:t>
            </a:r>
            <a:r>
              <a:rPr lang="it-IT" noProof="1" smtClean="0"/>
              <a:t>. </a:t>
            </a:r>
            <a:r>
              <a:rPr lang="it-IT" noProof="1" smtClean="0"/>
              <a:t>Pag</a:t>
            </a:r>
            <a:r>
              <a:rPr lang="it-IT" noProof="1" smtClean="0"/>
              <a:t>. 1-22 </a:t>
            </a:r>
            <a:endParaRPr lang="it-IT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it-IT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dirty="0"/>
          </a:p>
        </p:txBody>
      </p:sp>
      <p:sp>
        <p:nvSpPr>
          <p:cNvPr id="25602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“Le ragioni del tradurre” XXVII Convegno AISPI  Forlì - maggio2012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Dei </a:t>
            </a:r>
            <a:r>
              <a:rPr lang="it-IT" dirty="0" err="1" smtClean="0"/>
              <a:t>premj</a:t>
            </a:r>
            <a:r>
              <a:rPr lang="it-IT" dirty="0" smtClean="0"/>
              <a:t> di </a:t>
            </a:r>
            <a:r>
              <a:rPr lang="it-IT" dirty="0" err="1" smtClean="0"/>
              <a:t>incoraggimento…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Lettere tre -2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sz="8000" noProof="1" smtClean="0"/>
              <a:t>Un </a:t>
            </a:r>
            <a:r>
              <a:rPr lang="it-IT" sz="8000" noProof="1" smtClean="0"/>
              <a:t>libercolo di poca mole, e di tenue costo, facilmente passa per le mani di ognuno; e se è </a:t>
            </a:r>
            <a:r>
              <a:rPr lang="it-IT" sz="8000" noProof="1" smtClean="0"/>
              <a:t>in stil </a:t>
            </a:r>
            <a:r>
              <a:rPr lang="it-IT" sz="8000" noProof="1" smtClean="0"/>
              <a:t>famigliare</a:t>
            </a:r>
            <a:r>
              <a:rPr lang="it-IT" sz="8000" noProof="1" smtClean="0"/>
              <a:t>, </a:t>
            </a:r>
            <a:r>
              <a:rPr lang="it-IT" sz="8000" b="1" noProof="1" smtClean="0"/>
              <a:t>ed è in frasi </a:t>
            </a:r>
            <a:r>
              <a:rPr lang="it-IT" sz="8000" b="1" noProof="1" smtClean="0"/>
              <a:t>comuni</a:t>
            </a:r>
            <a:r>
              <a:rPr lang="it-IT" sz="8000" b="1" noProof="1" smtClean="0"/>
              <a:t>, chiunque sa </a:t>
            </a:r>
            <a:r>
              <a:rPr lang="it-IT" sz="8000" b="1" noProof="1" smtClean="0"/>
              <a:t>leggere</a:t>
            </a:r>
            <a:r>
              <a:rPr lang="it-IT" sz="8000" b="1" noProof="1" smtClean="0"/>
              <a:t>, e combinar due </a:t>
            </a:r>
            <a:r>
              <a:rPr lang="it-IT" sz="8000" b="1" noProof="1" smtClean="0"/>
              <a:t>idee</a:t>
            </a:r>
            <a:r>
              <a:rPr lang="it-IT" sz="8000" b="1" noProof="1" smtClean="0"/>
              <a:t>, è in stato di </a:t>
            </a:r>
            <a:r>
              <a:rPr lang="it-IT" sz="8000" b="1" noProof="1" smtClean="0"/>
              <a:t>intenderlo</a:t>
            </a:r>
            <a:r>
              <a:rPr lang="it-IT" sz="8000" b="1" noProof="1" smtClean="0"/>
              <a:t>, di impararvi </a:t>
            </a:r>
            <a:r>
              <a:rPr lang="it-IT" sz="8000" b="1" noProof="1" smtClean="0"/>
              <a:t>qualcosa</a:t>
            </a:r>
            <a:r>
              <a:rPr lang="it-IT" sz="8000" b="1" noProof="1" smtClean="0"/>
              <a:t>, o di </a:t>
            </a:r>
            <a:r>
              <a:rPr lang="it-IT" sz="8000" b="1" noProof="1" smtClean="0"/>
              <a:t>censurarlo</a:t>
            </a:r>
            <a:r>
              <a:rPr lang="it-IT" sz="8000" noProof="1" smtClean="0"/>
              <a:t>.</a:t>
            </a:r>
            <a:endParaRPr lang="it-IT" sz="8000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sz="8000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sz="8000" noProof="1" smtClean="0"/>
              <a:t>È </a:t>
            </a:r>
            <a:r>
              <a:rPr lang="it-IT" sz="8000" noProof="1" smtClean="0"/>
              <a:t>utile adunque il richiamar l’attenzione dei </a:t>
            </a:r>
            <a:r>
              <a:rPr lang="it-IT" sz="8000" b="1" noProof="1" smtClean="0"/>
              <a:t>negozianti</a:t>
            </a:r>
            <a:r>
              <a:rPr lang="it-IT" sz="8000" b="1" noProof="1" smtClean="0"/>
              <a:t>, e artigiani </a:t>
            </a:r>
            <a:r>
              <a:rPr lang="it-IT" sz="8000" b="1" noProof="1" smtClean="0"/>
              <a:t>(</a:t>
            </a:r>
            <a:r>
              <a:rPr lang="it-IT" sz="8000" b="1" noProof="1" smtClean="0"/>
              <a:t>che non han tempo da studiare i </a:t>
            </a:r>
            <a:r>
              <a:rPr lang="it-IT" sz="8000" b="1" noProof="1" smtClean="0"/>
              <a:t>trattatisti)</a:t>
            </a:r>
            <a:r>
              <a:rPr lang="it-IT" sz="8000" noProof="1" smtClean="0"/>
              <a:t> a riflettere  sul vero interesse della società della quale fan </a:t>
            </a:r>
            <a:r>
              <a:rPr lang="it-IT" sz="8000" noProof="1" smtClean="0"/>
              <a:t>parte.</a:t>
            </a:r>
            <a:endParaRPr lang="it-IT" sz="8000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sz="8000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sz="8000" b="1" noProof="1" smtClean="0"/>
              <a:t>L</a:t>
            </a:r>
            <a:r>
              <a:rPr lang="it-IT" sz="8000" b="1" noProof="1" smtClean="0"/>
              <a:t>e </a:t>
            </a:r>
            <a:r>
              <a:rPr lang="it-IT" sz="8000" b="1" noProof="1" smtClean="0"/>
              <a:t>intenzioni </a:t>
            </a:r>
            <a:r>
              <a:rPr lang="it-IT" sz="8000" b="1" noProof="1" smtClean="0"/>
              <a:t>dell’Autore</a:t>
            </a:r>
            <a:r>
              <a:rPr lang="it-IT" sz="8000" b="1" noProof="1" smtClean="0"/>
              <a:t>, del </a:t>
            </a:r>
            <a:r>
              <a:rPr lang="it-IT" sz="8000" b="1" noProof="1" smtClean="0"/>
              <a:t>Traduttore</a:t>
            </a:r>
            <a:r>
              <a:rPr lang="it-IT" sz="8000" b="1" noProof="1" smtClean="0"/>
              <a:t>, e </a:t>
            </a:r>
            <a:r>
              <a:rPr lang="it-IT" sz="8000" b="1" noProof="1" smtClean="0"/>
              <a:t>mie</a:t>
            </a:r>
            <a:r>
              <a:rPr lang="it-IT" sz="8000" b="1" noProof="1" smtClean="0"/>
              <a:t>, sono </a:t>
            </a:r>
            <a:r>
              <a:rPr lang="it-IT" sz="8000" b="1" noProof="1" smtClean="0"/>
              <a:t>buone</a:t>
            </a:r>
            <a:r>
              <a:rPr lang="it-IT" sz="8000" b="1" noProof="1" smtClean="0"/>
              <a:t>, </a:t>
            </a:r>
            <a:r>
              <a:rPr lang="it-IT" sz="8000" noProof="1" smtClean="0"/>
              <a:t>non abbiamo nessun fine </a:t>
            </a:r>
            <a:r>
              <a:rPr lang="it-IT" sz="8000" noProof="1" smtClean="0"/>
              <a:t>secondario</a:t>
            </a:r>
            <a:r>
              <a:rPr lang="it-IT" sz="8000" noProof="1" smtClean="0"/>
              <a:t>; ci sprona solamente il piacere di giovare ai nostri </a:t>
            </a:r>
            <a:r>
              <a:rPr lang="it-IT" sz="8000" noProof="1" smtClean="0"/>
              <a:t>simili</a:t>
            </a:r>
            <a:r>
              <a:rPr lang="it-IT" sz="8000" noProof="1" smtClean="0"/>
              <a:t>, tentando di diminuirgli il numero dei pregiudizj e aumentargli quello delle utili </a:t>
            </a:r>
            <a:r>
              <a:rPr lang="it-IT" sz="8000" noProof="1" smtClean="0"/>
              <a:t>veritadi.</a:t>
            </a:r>
            <a:endParaRPr lang="it-IT" sz="8000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sz="80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dirty="0" smtClean="0"/>
          </a:p>
          <a:p>
            <a:pPr marL="365760" indent="-256032" algn="r" fontAlgn="auto">
              <a:spcAft>
                <a:spcPts val="0"/>
              </a:spcAft>
              <a:buFont typeface="Wingdings 3"/>
              <a:buNone/>
              <a:defRPr/>
            </a:pPr>
            <a:r>
              <a:rPr lang="it-IT" sz="2400" dirty="0" smtClean="0"/>
              <a:t>([1791] 1847: 114-115) </a:t>
            </a:r>
            <a:endParaRPr lang="it-IT" sz="2400" dirty="0"/>
          </a:p>
        </p:txBody>
      </p:sp>
      <p:sp>
        <p:nvSpPr>
          <p:cNvPr id="26626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“Le ragioni del tradurre” XXVII Convegno AISPI  Forlì - maggio2012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L’Editore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noProof="1" smtClean="0"/>
              <a:t>El</a:t>
            </a:r>
            <a:r>
              <a:rPr lang="it-IT" noProof="1" smtClean="0"/>
              <a:t> único incentivo al comercio es la total libertad de producir y </a:t>
            </a:r>
            <a:r>
              <a:rPr lang="it-IT" noProof="1" smtClean="0"/>
              <a:t>exportar</a:t>
            </a:r>
            <a:r>
              <a:rPr lang="it-IT" noProof="1" smtClean="0"/>
              <a:t>, que aumenta la producción de los </a:t>
            </a:r>
            <a:r>
              <a:rPr lang="it-IT" noProof="1" smtClean="0"/>
              <a:t>géneros.</a:t>
            </a:r>
            <a:endParaRPr lang="it-IT" noProof="1" smtClean="0"/>
          </a:p>
          <a:p>
            <a:endParaRPr lang="it-IT" noProof="1" smtClean="0"/>
          </a:p>
          <a:p>
            <a:r>
              <a:rPr lang="it-IT" noProof="1" smtClean="0"/>
              <a:t>El justo precio es fruto de la libre </a:t>
            </a:r>
            <a:r>
              <a:rPr lang="it-IT" noProof="1" smtClean="0"/>
              <a:t>competencia.</a:t>
            </a:r>
            <a:endParaRPr lang="it-IT" noProof="1" smtClean="0"/>
          </a:p>
          <a:p>
            <a:endParaRPr lang="it-IT" noProof="1" smtClean="0"/>
          </a:p>
          <a:p>
            <a:r>
              <a:rPr lang="it-IT" noProof="1" smtClean="0"/>
              <a:t>Estas reglas valen para todos los </a:t>
            </a:r>
            <a:r>
              <a:rPr lang="it-IT" noProof="1" smtClean="0"/>
              <a:t>géneros</a:t>
            </a:r>
            <a:r>
              <a:rPr lang="it-IT" noProof="1" smtClean="0"/>
              <a:t>, también para los de primera necesidad como el </a:t>
            </a:r>
            <a:r>
              <a:rPr lang="it-IT" noProof="1" smtClean="0"/>
              <a:t>grano.</a:t>
            </a:r>
            <a:endParaRPr lang="it-IT" noProof="1" smtClean="0"/>
          </a:p>
        </p:txBody>
      </p:sp>
      <p:sp>
        <p:nvSpPr>
          <p:cNvPr id="27650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noProof="1" smtClean="0"/>
              <a:t>“Le ragioni del tradurre” XXVII Convegno AISPI  Forlì - maggio2012</a:t>
            </a:r>
            <a:endParaRPr lang="it-IT" noProof="1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noProof="1" smtClean="0"/>
              <a:t>¿</a:t>
            </a:r>
            <a:r>
              <a:rPr lang="it-IT" noProof="1" smtClean="0"/>
              <a:t>De</a:t>
            </a:r>
            <a:r>
              <a:rPr lang="it-IT" noProof="1" smtClean="0"/>
              <a:t> qué </a:t>
            </a:r>
            <a:r>
              <a:rPr lang="it-IT" noProof="1" smtClean="0"/>
              <a:t>trata?</a:t>
            </a:r>
            <a:endParaRPr lang="it-IT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noProof="1" smtClean="0"/>
              <a:t>Yo</a:t>
            </a:r>
            <a:r>
              <a:rPr lang="it-IT" sz="2000" noProof="1" smtClean="0"/>
              <a:t> no encuentro ninguna necesidad de comerciar con tal y tal </a:t>
            </a:r>
            <a:r>
              <a:rPr lang="it-IT" sz="2000" noProof="1" smtClean="0"/>
              <a:t>genero</a:t>
            </a:r>
            <a:r>
              <a:rPr lang="it-IT" sz="2000" noProof="1" smtClean="0"/>
              <a:t>, ni descubro ninguna precision de tener cierta clase  de </a:t>
            </a:r>
            <a:r>
              <a:rPr lang="it-IT" sz="2000" noProof="1" smtClean="0"/>
              <a:t>manufacturas</a:t>
            </a:r>
            <a:r>
              <a:rPr lang="it-IT" sz="2000" noProof="1" smtClean="0"/>
              <a:t>: un </a:t>
            </a:r>
            <a:r>
              <a:rPr lang="it-IT" sz="2000" noProof="1" smtClean="0"/>
              <a:t>trafico</a:t>
            </a:r>
            <a:r>
              <a:rPr lang="it-IT" sz="2000" noProof="1" smtClean="0"/>
              <a:t>, una industria que solo se puede mantener a fuerza de corroborantes es necessariamente </a:t>
            </a:r>
            <a:r>
              <a:rPr lang="it-IT" sz="2000" noProof="1" smtClean="0"/>
              <a:t>mala..</a:t>
            </a:r>
            <a:endParaRPr lang="it-IT" sz="2000" noProof="1" smtClean="0"/>
          </a:p>
          <a:p>
            <a:r>
              <a:rPr lang="it-IT" sz="2000" dirty="0" smtClean="0"/>
              <a:t>Io </a:t>
            </a:r>
            <a:r>
              <a:rPr lang="it-IT" sz="2000" dirty="0" smtClean="0"/>
              <a:t>per altro non vedo niuna necessità per un popolo di commerciare precisamente con tale, o tal’altro genere </a:t>
            </a:r>
            <a:r>
              <a:rPr lang="it-IT" sz="2000" b="1" dirty="0" smtClean="0"/>
              <a:t>di produzione e lavoro</a:t>
            </a:r>
            <a:r>
              <a:rPr lang="it-IT" sz="2000" dirty="0" smtClean="0"/>
              <a:t>; né discoprir saprei </a:t>
            </a:r>
            <a:r>
              <a:rPr lang="it-IT" sz="2000" noProof="1" smtClean="0"/>
              <a:t>niun</a:t>
            </a:r>
            <a:r>
              <a:rPr lang="it-IT" sz="2000" dirty="0" smtClean="0"/>
              <a:t> </a:t>
            </a:r>
            <a:r>
              <a:rPr lang="it-IT" sz="2000" dirty="0" smtClean="0"/>
              <a:t>vero bisogno di avere appunto una certa manifattura, </a:t>
            </a:r>
            <a:r>
              <a:rPr lang="it-IT" sz="2000" b="1" dirty="0" smtClean="0"/>
              <a:t>se non</a:t>
            </a:r>
            <a:r>
              <a:rPr lang="it-IT" sz="2000" dirty="0" smtClean="0"/>
              <a:t> </a:t>
            </a:r>
            <a:r>
              <a:rPr lang="it-IT" sz="2000" b="1" dirty="0" smtClean="0"/>
              <a:t>fosse per smerciare una materia, che senza questo restasse assolutamente stagnante. </a:t>
            </a:r>
            <a:r>
              <a:rPr lang="it-IT" sz="2000" b="1" u="sng" dirty="0" smtClean="0"/>
              <a:t>Non vi è commercio durevole fuor di quello che da sé stesso nasce eccitato dalla natura medesima degli uomini e del luogo</a:t>
            </a:r>
            <a:r>
              <a:rPr lang="it-IT" sz="2000" dirty="0" smtClean="0"/>
              <a:t>. Un traffico, un genere di industria che mantener non si può se non a forza di </a:t>
            </a:r>
            <a:r>
              <a:rPr lang="it-IT" sz="2000" b="1" dirty="0" smtClean="0"/>
              <a:t>politici</a:t>
            </a:r>
            <a:r>
              <a:rPr lang="it-IT" sz="2000" dirty="0" smtClean="0"/>
              <a:t> corroboranti, </a:t>
            </a:r>
            <a:r>
              <a:rPr lang="it-IT" sz="2000" b="1" dirty="0" smtClean="0"/>
              <a:t>di qualunque genere siano</a:t>
            </a:r>
            <a:r>
              <a:rPr lang="it-IT" sz="2000" dirty="0" smtClean="0"/>
              <a:t>, è necessariamente cattivo.</a:t>
            </a:r>
          </a:p>
          <a:p>
            <a:endParaRPr lang="it-IT" sz="20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Inutilidad</a:t>
            </a:r>
            <a:r>
              <a:rPr lang="it-IT" dirty="0" smtClean="0"/>
              <a:t> de </a:t>
            </a:r>
            <a:r>
              <a:rPr lang="it-IT" dirty="0" err="1" smtClean="0"/>
              <a:t>los</a:t>
            </a:r>
            <a:r>
              <a:rPr lang="it-IT" dirty="0" smtClean="0"/>
              <a:t> </a:t>
            </a:r>
            <a:r>
              <a:rPr lang="it-IT" dirty="0" err="1" smtClean="0"/>
              <a:t>premios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“Le ragioni del tradurre” XXVII Convegno AISPI  Forlì - maggio2012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noProof="1" smtClean="0"/>
              <a:t>.. </a:t>
            </a:r>
            <a:r>
              <a:rPr lang="it-IT" sz="2000" noProof="1" smtClean="0"/>
              <a:t>y que las justicias sean una roca donde se estrellen todos los </a:t>
            </a:r>
            <a:r>
              <a:rPr lang="it-IT" sz="2000" b="1" noProof="1" smtClean="0"/>
              <a:t>furores del </a:t>
            </a:r>
            <a:r>
              <a:rPr lang="it-IT" sz="2000" b="1" noProof="1" smtClean="0"/>
              <a:t>pueblo</a:t>
            </a:r>
            <a:r>
              <a:rPr lang="it-IT" sz="2000" noProof="1" smtClean="0"/>
              <a:t>, para que se entreguen a semejante trafico los hombres adinerados sin temer el odio </a:t>
            </a:r>
            <a:r>
              <a:rPr lang="it-IT" sz="2000" noProof="1" smtClean="0"/>
              <a:t>popular</a:t>
            </a:r>
            <a:r>
              <a:rPr lang="it-IT" sz="2000" noProof="1" smtClean="0"/>
              <a:t>; pero de ningun modo conceda </a:t>
            </a:r>
            <a:r>
              <a:rPr lang="it-IT" sz="2000" noProof="1" smtClean="0"/>
              <a:t>V</a:t>
            </a:r>
            <a:r>
              <a:rPr lang="it-IT" sz="2000" noProof="1" smtClean="0"/>
              <a:t>m</a:t>
            </a:r>
            <a:r>
              <a:rPr lang="it-IT" sz="2000" noProof="1" smtClean="0"/>
              <a:t>. </a:t>
            </a:r>
            <a:r>
              <a:rPr lang="it-IT" sz="2000" noProof="1" smtClean="0"/>
              <a:t>premios.</a:t>
            </a:r>
            <a:endParaRPr lang="it-IT" sz="2000" noProof="1" smtClean="0"/>
          </a:p>
          <a:p>
            <a:endParaRPr lang="it-IT" sz="2000" noProof="1" smtClean="0"/>
          </a:p>
          <a:p>
            <a:r>
              <a:rPr lang="it-IT" sz="2000" noProof="1" smtClean="0"/>
              <a:t>y che una </a:t>
            </a:r>
            <a:r>
              <a:rPr lang="it-IT" sz="2000" b="1" noProof="1" smtClean="0"/>
              <a:t>retta</a:t>
            </a:r>
            <a:r>
              <a:rPr lang="it-IT" sz="2000" b="1" noProof="1" smtClean="0"/>
              <a:t>, incorrotta  e ferma </a:t>
            </a:r>
            <a:r>
              <a:rPr lang="it-IT" sz="2000" b="1" noProof="1" smtClean="0"/>
              <a:t>giustizia</a:t>
            </a:r>
            <a:r>
              <a:rPr lang="it-IT" sz="2000" noProof="1" smtClean="0"/>
              <a:t> divenga l’antemurale contro il quale si </a:t>
            </a:r>
            <a:r>
              <a:rPr lang="it-IT" sz="2000" noProof="1" smtClean="0"/>
              <a:t>frangano</a:t>
            </a:r>
            <a:r>
              <a:rPr lang="it-IT" sz="2000" noProof="1" smtClean="0"/>
              <a:t>, e si dileguino quegli </a:t>
            </a:r>
            <a:r>
              <a:rPr lang="it-IT" sz="2000" b="1" noProof="1" smtClean="0"/>
              <a:t>irragionevoli</a:t>
            </a:r>
            <a:r>
              <a:rPr lang="it-IT" sz="2000" noProof="1" smtClean="0"/>
              <a:t> </a:t>
            </a:r>
            <a:r>
              <a:rPr lang="it-IT" sz="2000" noProof="1" smtClean="0"/>
              <a:t>furori</a:t>
            </a:r>
            <a:r>
              <a:rPr lang="it-IT" sz="2000" noProof="1" smtClean="0"/>
              <a:t>, che talvolta </a:t>
            </a:r>
            <a:r>
              <a:rPr lang="it-IT" sz="2000" noProof="1" smtClean="0"/>
              <a:t>insorgono</a:t>
            </a:r>
            <a:r>
              <a:rPr lang="it-IT" sz="2000" noProof="1" smtClean="0"/>
              <a:t>; onde </a:t>
            </a:r>
            <a:r>
              <a:rPr lang="it-IT" sz="2000" b="1" noProof="1" smtClean="0"/>
              <a:t>francamente e con </a:t>
            </a:r>
            <a:r>
              <a:rPr lang="it-IT" sz="2000" b="1" noProof="1" smtClean="0"/>
              <a:t>sicurezza</a:t>
            </a:r>
            <a:r>
              <a:rPr lang="it-IT" sz="2000" noProof="1" smtClean="0"/>
              <a:t> si diano a somigliante traffico gli uomini </a:t>
            </a:r>
            <a:r>
              <a:rPr lang="it-IT" sz="2000" noProof="1" smtClean="0"/>
              <a:t>danarosi</a:t>
            </a:r>
            <a:r>
              <a:rPr lang="it-IT" sz="2000" noProof="1" smtClean="0"/>
              <a:t>, </a:t>
            </a:r>
            <a:r>
              <a:rPr lang="it-IT" sz="2000" b="1" noProof="1" smtClean="0"/>
              <a:t>senza temer </a:t>
            </a:r>
            <a:r>
              <a:rPr lang="it-IT" sz="2000" b="1" noProof="1" smtClean="0"/>
              <a:t>l’odio</a:t>
            </a:r>
            <a:r>
              <a:rPr lang="it-IT" sz="2000" b="1" noProof="1" smtClean="0"/>
              <a:t>, sovente ingiusto di quella porzione di popolo che non </a:t>
            </a:r>
            <a:r>
              <a:rPr lang="it-IT" sz="2000" b="1" noProof="1" smtClean="0"/>
              <a:t>ragiona</a:t>
            </a:r>
            <a:r>
              <a:rPr lang="it-IT" sz="2000" b="1" noProof="1" smtClean="0"/>
              <a:t>, la quale da quei mercanti medesimi viene alimentata con stranieri prodotti negli anni </a:t>
            </a:r>
            <a:r>
              <a:rPr lang="it-IT" sz="2000" b="1" noProof="1" smtClean="0"/>
              <a:t>calamitosi</a:t>
            </a:r>
            <a:r>
              <a:rPr lang="it-IT" sz="2000" b="1" noProof="1" smtClean="0"/>
              <a:t>, nella pubblica </a:t>
            </a:r>
            <a:r>
              <a:rPr lang="it-IT" sz="2000" b="1" noProof="1" smtClean="0"/>
              <a:t>fame</a:t>
            </a:r>
            <a:r>
              <a:rPr lang="it-IT" sz="2000" noProof="1" smtClean="0"/>
              <a:t>. Ma non concedete premi per conto </a:t>
            </a:r>
            <a:r>
              <a:rPr lang="it-IT" sz="2000" noProof="1" smtClean="0"/>
              <a:t>alcuno…</a:t>
            </a:r>
            <a:endParaRPr lang="it-IT" sz="2000" noProof="1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Irragionevoli furori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“Le ragioni del tradurre” XXVII Convegno AISPI  Forlì - maggio2012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800" noProof="1" smtClean="0"/>
              <a:t>Conozco</a:t>
            </a:r>
            <a:r>
              <a:rPr lang="it-IT" sz="1800" noProof="1" smtClean="0"/>
              <a:t> amigo mio el merito de la </a:t>
            </a:r>
            <a:r>
              <a:rPr lang="it-IT" sz="1800" noProof="1" smtClean="0"/>
              <a:t>labranza</a:t>
            </a:r>
            <a:r>
              <a:rPr lang="it-IT" sz="1800" noProof="1" smtClean="0"/>
              <a:t>: estoy persuadido á que es la verdadera riqueza aunque no la </a:t>
            </a:r>
            <a:r>
              <a:rPr lang="it-IT" sz="1800" noProof="1" smtClean="0"/>
              <a:t>única</a:t>
            </a:r>
            <a:r>
              <a:rPr lang="it-IT" sz="1800" noProof="1" smtClean="0"/>
              <a:t>: pero </a:t>
            </a:r>
            <a:r>
              <a:rPr lang="it-IT" sz="1800" noProof="1" smtClean="0"/>
              <a:t>también </a:t>
            </a:r>
            <a:r>
              <a:rPr lang="it-IT" sz="1800" noProof="1" smtClean="0"/>
              <a:t>conozco que los hombres no pueden exigir de los demás que se desprendan de sus dineros y de sus comodidades por </a:t>
            </a:r>
            <a:r>
              <a:rPr lang="it-IT" sz="1800" noProof="1" smtClean="0"/>
              <a:t>favorecerle</a:t>
            </a:r>
            <a:r>
              <a:rPr lang="it-IT" sz="1800" noProof="1" smtClean="0"/>
              <a:t>. </a:t>
            </a:r>
            <a:endParaRPr lang="it-IT" sz="1800" noProof="1" smtClean="0"/>
          </a:p>
          <a:p>
            <a:endParaRPr lang="it-IT" sz="1800" noProof="1" smtClean="0"/>
          </a:p>
          <a:p>
            <a:r>
              <a:rPr lang="it-IT" sz="1800" noProof="1" smtClean="0"/>
              <a:t>-</a:t>
            </a:r>
            <a:r>
              <a:rPr lang="it-IT" sz="1800" noProof="1" smtClean="0"/>
              <a:t>Conosco Amico </a:t>
            </a:r>
            <a:r>
              <a:rPr lang="it-IT" sz="1800" noProof="1" smtClean="0"/>
              <a:t>mio</a:t>
            </a:r>
            <a:r>
              <a:rPr lang="it-IT" sz="1800" noProof="1" smtClean="0"/>
              <a:t>, il merito della </a:t>
            </a:r>
            <a:r>
              <a:rPr lang="it-IT" sz="1800" noProof="1" smtClean="0"/>
              <a:t>agricoltura</a:t>
            </a:r>
            <a:r>
              <a:rPr lang="it-IT" sz="1800" noProof="1" smtClean="0"/>
              <a:t>, son persuaso che questa sia </a:t>
            </a:r>
            <a:r>
              <a:rPr lang="it-IT" sz="1800" b="1" noProof="1" smtClean="0"/>
              <a:t>la più </a:t>
            </a:r>
            <a:r>
              <a:rPr lang="it-IT" sz="1800" b="1" noProof="1" smtClean="0"/>
              <a:t>sicura</a:t>
            </a:r>
            <a:r>
              <a:rPr lang="it-IT" sz="1800" b="1" noProof="1" smtClean="0"/>
              <a:t>, la </a:t>
            </a:r>
            <a:r>
              <a:rPr lang="it-IT" sz="1800" b="1" noProof="1" smtClean="0"/>
              <a:t>vera</a:t>
            </a:r>
            <a:r>
              <a:rPr lang="it-IT" sz="1800" b="1" noProof="1" smtClean="0"/>
              <a:t>, e fondamentale sorgente di </a:t>
            </a:r>
            <a:r>
              <a:rPr lang="it-IT" sz="1800" b="1" noProof="1" smtClean="0"/>
              <a:t>ricchezza,</a:t>
            </a:r>
            <a:r>
              <a:rPr lang="it-IT" sz="1800" noProof="1" smtClean="0"/>
              <a:t> benché converrò ancora che non sia </a:t>
            </a:r>
            <a:r>
              <a:rPr lang="it-IT" sz="1800" noProof="1" smtClean="0"/>
              <a:t>l’unica</a:t>
            </a:r>
            <a:r>
              <a:rPr lang="it-IT" sz="1800" noProof="1" smtClean="0"/>
              <a:t>; </a:t>
            </a:r>
            <a:r>
              <a:rPr lang="it-IT" sz="1800" b="1" noProof="1" smtClean="0"/>
              <a:t>conosco i vantaggi grandi di certe date </a:t>
            </a:r>
            <a:r>
              <a:rPr lang="it-IT" sz="1800" b="1" noProof="1" smtClean="0"/>
              <a:t>manifatture</a:t>
            </a:r>
            <a:r>
              <a:rPr lang="it-IT" sz="1800" noProof="1" smtClean="0"/>
              <a:t>: ma per altro egualmente bene conosco </a:t>
            </a:r>
            <a:r>
              <a:rPr lang="it-IT" sz="1800" noProof="1" smtClean="0"/>
              <a:t>che</a:t>
            </a:r>
            <a:r>
              <a:rPr lang="it-IT" sz="1800" b="1" noProof="1" smtClean="0"/>
              <a:t> </a:t>
            </a:r>
            <a:r>
              <a:rPr lang="it-IT" sz="1800" noProof="1" smtClean="0"/>
              <a:t>alcuni </a:t>
            </a:r>
            <a:r>
              <a:rPr lang="it-IT" sz="1800" noProof="1" smtClean="0"/>
              <a:t>uomini</a:t>
            </a:r>
            <a:r>
              <a:rPr lang="it-IT" sz="1800" b="1" noProof="1" smtClean="0"/>
              <a:t> </a:t>
            </a:r>
            <a:r>
              <a:rPr lang="it-IT" sz="1800" noProof="1" smtClean="0"/>
              <a:t>non possono esigere da alcuni altri che si privino del loro denaro e dei proprj </a:t>
            </a:r>
            <a:r>
              <a:rPr lang="it-IT" sz="1800" noProof="1" smtClean="0"/>
              <a:t>comodi</a:t>
            </a:r>
            <a:r>
              <a:rPr lang="it-IT" sz="1800" b="1" noProof="1" smtClean="0"/>
              <a:t> per ajutarli a condurre una vita più comoda e più </a:t>
            </a:r>
            <a:r>
              <a:rPr lang="it-IT" sz="1800" b="1" noProof="1" smtClean="0"/>
              <a:t>contenta</a:t>
            </a:r>
            <a:r>
              <a:rPr lang="it-IT" sz="1800" b="1" noProof="1" smtClean="0"/>
              <a:t>, ed astenersi dal profittare di una manifattura </a:t>
            </a:r>
            <a:r>
              <a:rPr lang="it-IT" sz="1800" b="1" noProof="1" smtClean="0"/>
              <a:t>straniera</a:t>
            </a:r>
            <a:r>
              <a:rPr lang="it-IT" sz="1800" b="1" noProof="1" smtClean="0"/>
              <a:t>, quando il suo prodotto è considerabilmente migliore di ciò che si fa in </a:t>
            </a:r>
            <a:r>
              <a:rPr lang="it-IT" sz="1800" b="1" noProof="1" smtClean="0"/>
              <a:t>paese</a:t>
            </a:r>
            <a:r>
              <a:rPr lang="it-IT" sz="1800" b="1" noProof="1" smtClean="0"/>
              <a:t>. Se i porti sono aperti per </a:t>
            </a:r>
            <a:r>
              <a:rPr lang="it-IT" sz="1800" b="1" noProof="1" smtClean="0"/>
              <a:t>l’ingresso</a:t>
            </a:r>
            <a:r>
              <a:rPr lang="it-IT" sz="1800" b="1" noProof="1" smtClean="0"/>
              <a:t>, e per l’uscita dei </a:t>
            </a:r>
            <a:r>
              <a:rPr lang="it-IT" sz="1800" b="1" noProof="1" smtClean="0"/>
              <a:t>commestibili</a:t>
            </a:r>
            <a:r>
              <a:rPr lang="it-IT" sz="1800" b="1" noProof="1" smtClean="0"/>
              <a:t>, devono esserlo con egual libertà per ogni altro </a:t>
            </a:r>
            <a:r>
              <a:rPr lang="it-IT" sz="1800" b="1" noProof="1" smtClean="0"/>
              <a:t>genere</a:t>
            </a:r>
            <a:r>
              <a:rPr lang="it-IT" sz="1800" b="1" noProof="1" smtClean="0"/>
              <a:t>, e produzione di </a:t>
            </a:r>
            <a:r>
              <a:rPr lang="it-IT" sz="1800" b="1" noProof="1" smtClean="0"/>
              <a:t>industria</a:t>
            </a:r>
            <a:r>
              <a:rPr lang="it-IT" sz="1800" b="1" noProof="1" smtClean="0"/>
              <a:t>. </a:t>
            </a:r>
            <a:endParaRPr lang="it-IT" sz="1800" noProof="1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Libertad</a:t>
            </a:r>
            <a:r>
              <a:rPr lang="it-IT" dirty="0" smtClean="0"/>
              <a:t> de </a:t>
            </a:r>
            <a:r>
              <a:rPr lang="it-IT" dirty="0" err="1" smtClean="0"/>
              <a:t>comercio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“Le ragioni del tradurre” XXVII Convegno AISPI  Forlì - maggio2012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800" noProof="1" smtClean="0"/>
              <a:t>Es</a:t>
            </a:r>
            <a:r>
              <a:rPr lang="it-IT" sz="1800" noProof="1" smtClean="0"/>
              <a:t> indubitable que todos los vendedores deben tener la facultad de sacar lo mas que pueden por su </a:t>
            </a:r>
            <a:r>
              <a:rPr lang="it-IT" sz="1800" noProof="1" smtClean="0"/>
              <a:t>alhaja</a:t>
            </a:r>
            <a:r>
              <a:rPr lang="it-IT" sz="1800" noProof="1" smtClean="0"/>
              <a:t>, y que la concurrencia de los que la desean llenaria sus </a:t>
            </a:r>
            <a:r>
              <a:rPr lang="it-IT" sz="1800" noProof="1" smtClean="0"/>
              <a:t>deseos</a:t>
            </a:r>
            <a:r>
              <a:rPr lang="it-IT" sz="1800" noProof="1" smtClean="0"/>
              <a:t>; pero ponga </a:t>
            </a:r>
            <a:r>
              <a:rPr lang="it-IT" sz="1800" noProof="1" smtClean="0"/>
              <a:t>vm</a:t>
            </a:r>
            <a:r>
              <a:rPr lang="it-IT" sz="1800" noProof="1" smtClean="0"/>
              <a:t>. una ley </a:t>
            </a:r>
            <a:r>
              <a:rPr lang="it-IT" sz="1800" noProof="1" smtClean="0"/>
              <a:t>..</a:t>
            </a:r>
            <a:endParaRPr lang="it-IT" sz="1800" noProof="1" smtClean="0"/>
          </a:p>
          <a:p>
            <a:endParaRPr lang="it-IT" sz="1800" noProof="1" smtClean="0"/>
          </a:p>
          <a:p>
            <a:r>
              <a:rPr lang="it-IT" sz="1800" noProof="1" smtClean="0"/>
              <a:t>Ella </a:t>
            </a:r>
            <a:r>
              <a:rPr lang="it-IT" sz="1800" noProof="1" smtClean="0"/>
              <a:t>è cosa indubitabile quanto </a:t>
            </a:r>
            <a:r>
              <a:rPr lang="it-IT" sz="1800" noProof="1" smtClean="0"/>
              <a:t>ragionevole</a:t>
            </a:r>
            <a:r>
              <a:rPr lang="it-IT" sz="1800" noProof="1" smtClean="0"/>
              <a:t>, che tutti i venditori devono avere la facoltà di ricavare quel che più possono dalla loro merce </a:t>
            </a:r>
            <a:r>
              <a:rPr lang="it-IT" sz="1800" b="1" noProof="1" smtClean="0"/>
              <a:t>(</a:t>
            </a:r>
            <a:r>
              <a:rPr lang="it-IT" sz="1800" b="1" noProof="1" smtClean="0"/>
              <a:t>se non si vogliono ledere i sacrosanti diritti di </a:t>
            </a:r>
            <a:r>
              <a:rPr lang="it-IT" sz="1800" b="1" noProof="1" smtClean="0"/>
              <a:t>proprietà)</a:t>
            </a:r>
            <a:r>
              <a:rPr lang="it-IT" sz="1800" noProof="1" smtClean="0"/>
              <a:t> e che la concorrenza di coloro che la </a:t>
            </a:r>
            <a:r>
              <a:rPr lang="it-IT" sz="1800" noProof="1" smtClean="0"/>
              <a:t>ricercano</a:t>
            </a:r>
            <a:r>
              <a:rPr lang="it-IT" sz="1800" noProof="1" smtClean="0"/>
              <a:t>, può sola adempiere al desiderio </a:t>
            </a:r>
            <a:r>
              <a:rPr lang="it-IT" sz="1800" noProof="1" smtClean="0"/>
              <a:t>loro</a:t>
            </a:r>
            <a:r>
              <a:rPr lang="it-IT" sz="1800" noProof="1" smtClean="0"/>
              <a:t>: </a:t>
            </a:r>
            <a:r>
              <a:rPr lang="it-IT" sz="1800" b="1" noProof="1" smtClean="0"/>
              <a:t>niuno al mondo fuori di me stesso può calcolare il valore delle goccie di sudore che sparsi nella coltivazione del </a:t>
            </a:r>
            <a:r>
              <a:rPr lang="it-IT" sz="1800" b="1" noProof="1" smtClean="0"/>
              <a:t>genere</a:t>
            </a:r>
            <a:r>
              <a:rPr lang="it-IT" sz="1800" b="1" noProof="1" smtClean="0"/>
              <a:t>, nell’esercizio dell’industria </a:t>
            </a:r>
            <a:r>
              <a:rPr lang="it-IT" sz="1800" b="1" noProof="1" smtClean="0"/>
              <a:t>mia</a:t>
            </a:r>
            <a:r>
              <a:rPr lang="it-IT" sz="1800" b="1" noProof="1" smtClean="0"/>
              <a:t>; niuno può dunque arrogarsi il dritto di impormi un </a:t>
            </a:r>
            <a:r>
              <a:rPr lang="it-IT" sz="1800" b="1" noProof="1" smtClean="0"/>
              <a:t>prezzo</a:t>
            </a:r>
            <a:r>
              <a:rPr lang="it-IT" sz="1800" b="1" noProof="1" smtClean="0"/>
              <a:t>, fuori che il mio </a:t>
            </a:r>
            <a:r>
              <a:rPr lang="it-IT" sz="1800" b="1" noProof="1" smtClean="0"/>
              <a:t>bisogno</a:t>
            </a:r>
            <a:r>
              <a:rPr lang="it-IT" sz="1800" b="1" noProof="1" smtClean="0"/>
              <a:t>, combinato con quello dei miei </a:t>
            </a:r>
            <a:r>
              <a:rPr lang="it-IT" sz="1800" b="1" noProof="1" smtClean="0"/>
              <a:t>simili</a:t>
            </a:r>
            <a:r>
              <a:rPr lang="it-IT" sz="1800" b="1" noProof="1" smtClean="0"/>
              <a:t>; il bisogno di vendere , ed il bisogno di comprare sono i soli legittimi tassatori di ciò che viene al </a:t>
            </a:r>
            <a:r>
              <a:rPr lang="it-IT" sz="1800" b="1" noProof="1" smtClean="0"/>
              <a:t>mercato</a:t>
            </a:r>
            <a:r>
              <a:rPr lang="it-IT" sz="1800" b="1" noProof="1" smtClean="0"/>
              <a:t>, e sono ambedue egualmente potenti nell’attuale costituzione della </a:t>
            </a:r>
            <a:r>
              <a:rPr lang="it-IT" sz="1800" b="1" noProof="1" smtClean="0"/>
              <a:t>società</a:t>
            </a:r>
            <a:r>
              <a:rPr lang="it-IT" sz="1800" noProof="1" smtClean="0"/>
              <a:t>. Se pongasi una </a:t>
            </a:r>
            <a:r>
              <a:rPr lang="it-IT" sz="1800" noProof="1" smtClean="0"/>
              <a:t>legge…</a:t>
            </a:r>
            <a:endParaRPr lang="it-IT" sz="1800" noProof="1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Derecho</a:t>
            </a:r>
            <a:r>
              <a:rPr lang="it-IT" dirty="0" smtClean="0"/>
              <a:t> de </a:t>
            </a:r>
            <a:r>
              <a:rPr lang="it-IT" dirty="0" err="1" smtClean="0"/>
              <a:t>propriedad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“Le ragioni del tradurre” XXVII Convegno AISPI  Forlì - maggio2012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noProof="1" smtClean="0"/>
              <a:t>In opposizione a ciò è l’opinione esposta dal </a:t>
            </a:r>
            <a:r>
              <a:rPr lang="it-IT" sz="2400" noProof="1" smtClean="0"/>
              <a:t>Marchese </a:t>
            </a:r>
            <a:r>
              <a:rPr lang="it-IT" sz="2400" noProof="1" smtClean="0"/>
              <a:t>Belloni</a:t>
            </a:r>
            <a:r>
              <a:rPr lang="it-IT" sz="2400" noProof="1" smtClean="0"/>
              <a:t>, banchiere romano nella sua dissertazione sul Commercio […]. </a:t>
            </a:r>
            <a:r>
              <a:rPr lang="it-IT" sz="2400" noProof="1" smtClean="0"/>
              <a:t>Io</a:t>
            </a:r>
            <a:r>
              <a:rPr lang="it-IT" sz="2400" noProof="1" smtClean="0"/>
              <a:t>, che non pretendo alla </a:t>
            </a:r>
            <a:r>
              <a:rPr lang="it-IT" sz="2400" noProof="1" smtClean="0"/>
              <a:t>infallibilità</a:t>
            </a:r>
            <a:r>
              <a:rPr lang="it-IT" sz="2400" noProof="1" smtClean="0"/>
              <a:t>, ed espongo candidamente buono o cattivo il mio </a:t>
            </a:r>
            <a:r>
              <a:rPr lang="it-IT" sz="2400" noProof="1" smtClean="0"/>
              <a:t>pensiero</a:t>
            </a:r>
            <a:r>
              <a:rPr lang="it-IT" sz="2400" noProof="1" smtClean="0"/>
              <a:t>, non mi trattengo dall’indicarvi le fonti ove attingere potete </a:t>
            </a:r>
            <a:r>
              <a:rPr lang="it-IT" sz="2400" noProof="1" smtClean="0"/>
              <a:t>idee</a:t>
            </a:r>
            <a:r>
              <a:rPr lang="it-IT" sz="2400" noProof="1" smtClean="0"/>
              <a:t>, che sono contrarie al mio </a:t>
            </a:r>
            <a:r>
              <a:rPr lang="it-IT" sz="2400" noProof="1" smtClean="0"/>
              <a:t>assunto</a:t>
            </a:r>
            <a:r>
              <a:rPr lang="it-IT" sz="2400" noProof="1" smtClean="0"/>
              <a:t>. </a:t>
            </a:r>
            <a:r>
              <a:rPr lang="it-IT" sz="2000" noProof="1" smtClean="0"/>
              <a:t>(</a:t>
            </a:r>
            <a:r>
              <a:rPr lang="it-IT" sz="2000" noProof="1" smtClean="0"/>
              <a:t>Nota 1 </a:t>
            </a:r>
            <a:r>
              <a:rPr lang="it-IT" sz="2000" noProof="1" smtClean="0"/>
              <a:t>pag</a:t>
            </a:r>
            <a:r>
              <a:rPr lang="it-IT" sz="2000" noProof="1" smtClean="0"/>
              <a:t>. </a:t>
            </a:r>
            <a:r>
              <a:rPr lang="it-IT" sz="2000" noProof="1" smtClean="0"/>
              <a:t>143</a:t>
            </a:r>
            <a:r>
              <a:rPr lang="it-IT" sz="2000" noProof="1" smtClean="0"/>
              <a:t>) </a:t>
            </a:r>
            <a:endParaRPr lang="it-IT" sz="2000" noProof="1" smtClean="0"/>
          </a:p>
          <a:p>
            <a:pPr>
              <a:buNone/>
            </a:pPr>
            <a:endParaRPr lang="it-IT" sz="2400" noProof="1" smtClean="0"/>
          </a:p>
          <a:p>
            <a:r>
              <a:rPr lang="it-IT" sz="2400" i="1" noProof="1" smtClean="0"/>
              <a:t>Del </a:t>
            </a:r>
            <a:r>
              <a:rPr lang="it-IT" sz="2400" i="1" noProof="1" smtClean="0"/>
              <a:t>Commercio</a:t>
            </a:r>
            <a:r>
              <a:rPr lang="it-IT" sz="2400" i="1" noProof="1" smtClean="0"/>
              <a:t>. Dissertazione del Marchese Girolamo </a:t>
            </a:r>
            <a:r>
              <a:rPr lang="it-IT" sz="2400" i="1" noProof="1" smtClean="0"/>
              <a:t>Belloni</a:t>
            </a:r>
            <a:r>
              <a:rPr lang="it-IT" sz="2400" noProof="1" smtClean="0"/>
              <a:t>. </a:t>
            </a:r>
            <a:r>
              <a:rPr lang="it-IT" sz="2400" noProof="1" smtClean="0"/>
              <a:t>Roma</a:t>
            </a:r>
            <a:r>
              <a:rPr lang="it-IT" sz="2400" noProof="1" smtClean="0"/>
              <a:t>: nella stamperia di </a:t>
            </a:r>
            <a:r>
              <a:rPr lang="it-IT" sz="2400" noProof="1" smtClean="0"/>
              <a:t>Pallade</a:t>
            </a:r>
            <a:r>
              <a:rPr lang="it-IT" sz="2400" noProof="1" smtClean="0"/>
              <a:t>. Appresso Nicolò e Marco </a:t>
            </a:r>
            <a:r>
              <a:rPr lang="it-IT" sz="2400" noProof="1" smtClean="0"/>
              <a:t>Pagliarini</a:t>
            </a:r>
            <a:r>
              <a:rPr lang="it-IT" sz="2400" noProof="1" smtClean="0"/>
              <a:t>, </a:t>
            </a:r>
            <a:r>
              <a:rPr lang="it-IT" sz="2400" noProof="1" smtClean="0"/>
              <a:t>1750</a:t>
            </a:r>
            <a:endParaRPr lang="it-IT" sz="2400" noProof="1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Polifonía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“Le ragioni del tradurre” XXVII Convegno AISPI  Forlì - maggio2012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noProof="1" smtClean="0"/>
              <a:t>	</a:t>
            </a:r>
          </a:p>
          <a:p>
            <a:pPr>
              <a:buNone/>
            </a:pPr>
            <a:r>
              <a:rPr lang="it-IT" noProof="1" smtClean="0"/>
              <a:t>	</a:t>
            </a:r>
            <a:r>
              <a:rPr lang="it-IT" sz="2800" noProof="1" smtClean="0"/>
              <a:t>J</a:t>
            </a:r>
            <a:r>
              <a:rPr lang="it-IT" sz="2800" noProof="1" smtClean="0"/>
              <a:t>e </a:t>
            </a:r>
            <a:r>
              <a:rPr lang="it-IT" sz="2800" noProof="1" smtClean="0"/>
              <a:t>continue à penser qu’il faut en France envisager la liberté de </a:t>
            </a:r>
            <a:r>
              <a:rPr lang="it-IT" sz="2800" noProof="1" smtClean="0"/>
              <a:t>l’exportation</a:t>
            </a:r>
            <a:r>
              <a:rPr lang="it-IT" sz="2800" noProof="1" smtClean="0"/>
              <a:t>, comme l’état </a:t>
            </a:r>
            <a:r>
              <a:rPr lang="it-IT" sz="2800" noProof="1" smtClean="0"/>
              <a:t>habituel</a:t>
            </a:r>
            <a:r>
              <a:rPr lang="it-IT" sz="2800" noProof="1" smtClean="0"/>
              <a:t>, et </a:t>
            </a:r>
            <a:r>
              <a:rPr lang="it-IT" sz="2800" noProof="1" smtClean="0"/>
              <a:t>fondamental</a:t>
            </a:r>
            <a:r>
              <a:rPr lang="it-IT" sz="2800" noProof="1" smtClean="0"/>
              <a:t>; mais l’administration doit suspendre cette liberté dans certains </a:t>
            </a:r>
            <a:r>
              <a:rPr lang="it-IT" sz="2800" noProof="1" smtClean="0"/>
              <a:t>lieux</a:t>
            </a:r>
            <a:r>
              <a:rPr lang="it-IT" sz="2800" noProof="1" smtClean="0"/>
              <a:t>, dans certaines </a:t>
            </a:r>
            <a:r>
              <a:rPr lang="it-IT" sz="2800" noProof="1" smtClean="0"/>
              <a:t>circonstances.</a:t>
            </a:r>
          </a:p>
          <a:p>
            <a:pPr algn="r">
              <a:buNone/>
            </a:pPr>
            <a:r>
              <a:rPr lang="it-IT" noProof="1" smtClean="0"/>
              <a:t> </a:t>
            </a:r>
            <a:r>
              <a:rPr lang="it-IT" sz="2400" noProof="1" smtClean="0"/>
              <a:t>(</a:t>
            </a:r>
            <a:r>
              <a:rPr lang="it-IT" sz="2400" noProof="1" smtClean="0"/>
              <a:t>Necker,1784:226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400" i="1" noProof="1" smtClean="0"/>
              <a:t>De </a:t>
            </a:r>
            <a:r>
              <a:rPr lang="it-IT" sz="4400" i="1" noProof="1" smtClean="0"/>
              <a:t>l’Administration </a:t>
            </a:r>
            <a:r>
              <a:rPr lang="it-IT" sz="4400" i="1" noProof="1" smtClean="0"/>
              <a:t/>
            </a:r>
            <a:br>
              <a:rPr lang="it-IT" sz="4400" i="1" noProof="1" smtClean="0"/>
            </a:br>
            <a:r>
              <a:rPr lang="it-IT" sz="4400" i="1" noProof="1" smtClean="0"/>
              <a:t>des </a:t>
            </a:r>
            <a:r>
              <a:rPr lang="it-IT" sz="4400" i="1" noProof="1" smtClean="0"/>
              <a:t>finances de la France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“Le ragioni del tradurre” XXVII Convegno AISPI  Forlì - maggio2012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noProof="1" smtClean="0"/>
              <a:t>¿</a:t>
            </a:r>
            <a:r>
              <a:rPr lang="en-US" sz="2400" noProof="1" smtClean="0"/>
              <a:t>Cuál es el impacto de las traducciones de los textos económicos  en la Historia del Pensamiento Económico en </a:t>
            </a:r>
            <a:r>
              <a:rPr lang="en-US" sz="2400" noProof="1" smtClean="0"/>
              <a:t>Europa</a:t>
            </a:r>
            <a:r>
              <a:rPr lang="en-US" sz="2400" noProof="1" smtClean="0"/>
              <a:t>? </a:t>
            </a:r>
            <a:endParaRPr lang="en-US" sz="2400" noProof="1" smtClean="0"/>
          </a:p>
          <a:p>
            <a:pPr>
              <a:lnSpc>
                <a:spcPct val="80000"/>
              </a:lnSpc>
            </a:pPr>
            <a:endParaRPr lang="en-US" sz="2400" noProof="1" smtClean="0"/>
          </a:p>
          <a:p>
            <a:pPr>
              <a:lnSpc>
                <a:spcPct val="80000"/>
              </a:lnSpc>
            </a:pPr>
            <a:r>
              <a:rPr lang="en-US" sz="2400" noProof="1" smtClean="0"/>
              <a:t>El análisis lingüístico es necesario para comprender mejor la circulación de las ideas </a:t>
            </a:r>
            <a:r>
              <a:rPr lang="en-US" sz="2400" noProof="1" smtClean="0"/>
              <a:t>económicas</a:t>
            </a:r>
            <a:r>
              <a:rPr lang="en-US" sz="2400" noProof="1" smtClean="0"/>
              <a:t>. </a:t>
            </a:r>
            <a:r>
              <a:rPr lang="en-US" sz="2400" noProof="1" smtClean="0"/>
              <a:t/>
            </a:r>
            <a:br>
              <a:rPr lang="en-US" sz="2400" noProof="1" smtClean="0"/>
            </a:br>
            <a:r>
              <a:rPr lang="en-US" sz="2400" noProof="1" smtClean="0"/>
              <a:t/>
            </a:r>
            <a:br>
              <a:rPr lang="en-US" sz="2400" noProof="1" smtClean="0"/>
            </a:br>
            <a:r>
              <a:rPr lang="en-US" sz="2400" b="1" noProof="1" smtClean="0"/>
              <a:t>Finalidades del </a:t>
            </a:r>
            <a:r>
              <a:rPr lang="en-US" sz="2400" b="1" noProof="1" smtClean="0"/>
              <a:t>proyecto:</a:t>
            </a:r>
            <a:endParaRPr lang="en-US" sz="2400" b="1" noProof="1" smtClean="0"/>
          </a:p>
          <a:p>
            <a:pPr>
              <a:lnSpc>
                <a:spcPct val="80000"/>
              </a:lnSpc>
            </a:pPr>
            <a:endParaRPr lang="en-US" sz="2400" noProof="1" smtClean="0"/>
          </a:p>
          <a:p>
            <a:pPr>
              <a:lnSpc>
                <a:spcPct val="80000"/>
              </a:lnSpc>
              <a:buNone/>
            </a:pPr>
            <a:r>
              <a:rPr lang="en-US" sz="2400" noProof="1" smtClean="0"/>
              <a:t>1</a:t>
            </a:r>
            <a:r>
              <a:rPr lang="en-US" sz="2400" noProof="1" smtClean="0"/>
              <a:t>) Base de datos bibliográfica de traducciones de textos </a:t>
            </a:r>
            <a:r>
              <a:rPr lang="en-US" sz="2400" noProof="1" smtClean="0"/>
              <a:t>económicos</a:t>
            </a:r>
            <a:r>
              <a:rPr lang="en-US" sz="2400" noProof="1" smtClean="0"/>
              <a:t>. </a:t>
            </a:r>
            <a:endParaRPr lang="en-US" sz="2400" noProof="1" smtClean="0"/>
          </a:p>
          <a:p>
            <a:pPr>
              <a:lnSpc>
                <a:spcPct val="80000"/>
              </a:lnSpc>
              <a:buNone/>
            </a:pPr>
            <a:r>
              <a:rPr lang="en-US" sz="2400" noProof="1" smtClean="0"/>
              <a:t>2</a:t>
            </a:r>
            <a:r>
              <a:rPr lang="en-US" sz="2400" noProof="1" smtClean="0"/>
              <a:t>) Investigar acerca del fenómeno de las traducciones </a:t>
            </a:r>
            <a:r>
              <a:rPr lang="en-US" sz="2400" noProof="1" smtClean="0"/>
              <a:t>económicas.</a:t>
            </a:r>
            <a:endParaRPr lang="en-US" sz="2400" noProof="1" smtClean="0"/>
          </a:p>
          <a:p>
            <a:pPr>
              <a:lnSpc>
                <a:spcPct val="80000"/>
              </a:lnSpc>
              <a:buNone/>
            </a:pPr>
            <a:r>
              <a:rPr lang="en-US" sz="2400" noProof="1" smtClean="0"/>
              <a:t>3)Implementar un portal y una plataforma </a:t>
            </a:r>
            <a:r>
              <a:rPr lang="en-US" sz="2400" noProof="1" smtClean="0"/>
              <a:t>didáctica</a:t>
            </a:r>
            <a:endParaRPr lang="en-US" sz="2400" noProof="1" smtClean="0"/>
          </a:p>
          <a:p>
            <a:pPr>
              <a:lnSpc>
                <a:spcPct val="80000"/>
              </a:lnSpc>
            </a:pPr>
            <a:endParaRPr lang="it-IT" sz="2400" dirty="0" smtClean="0"/>
          </a:p>
        </p:txBody>
      </p:sp>
      <p:sp>
        <p:nvSpPr>
          <p:cNvPr id="15362" name="Segnaposto piè di pagina 3"/>
          <p:cNvSpPr>
            <a:spLocks noGrp="1"/>
          </p:cNvSpPr>
          <p:nvPr>
            <p:ph type="ftr" sz="quarter" idx="11"/>
          </p:nvPr>
        </p:nvSpPr>
        <p:spPr bwMode="auto">
          <a:xfrm>
            <a:off x="2987675" y="6237288"/>
            <a:ext cx="3313113" cy="5365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“Le ragioni del tradurre”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XXVII Convegno AISPI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Forlì - maggio2012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2800" dirty="0" err="1" smtClean="0"/>
              <a:t>Proyecto</a:t>
            </a:r>
            <a:r>
              <a:rPr lang="it-IT" sz="2800" dirty="0" smtClean="0"/>
              <a:t> EE-T</a:t>
            </a:r>
            <a:br>
              <a:rPr lang="it-IT" sz="2800" dirty="0" smtClean="0"/>
            </a:br>
            <a:r>
              <a:rPr lang="en-US" sz="2800" dirty="0" smtClean="0"/>
              <a:t>http://eet.pixel-online.org/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000" dirty="0" smtClean="0"/>
              <a:t>	</a:t>
            </a:r>
            <a:endParaRPr lang="it-IT" sz="2400" b="1" noProof="1" smtClean="0"/>
          </a:p>
          <a:p>
            <a:r>
              <a:rPr lang="it-IT" sz="2400" noProof="1" smtClean="0"/>
              <a:t>Necker se muestra totalmente </a:t>
            </a:r>
            <a:r>
              <a:rPr lang="it-IT" sz="2400" noProof="1" smtClean="0"/>
              <a:t>contrario a </a:t>
            </a:r>
            <a:r>
              <a:rPr lang="it-IT" sz="2400" noProof="1" smtClean="0"/>
              <a:t>la absoluta libertad </a:t>
            </a:r>
            <a:r>
              <a:rPr lang="it-IT" sz="2400" noProof="1" smtClean="0"/>
              <a:t>de comercio en </a:t>
            </a:r>
            <a:r>
              <a:rPr lang="it-IT" sz="2400" noProof="1" smtClean="0"/>
              <a:t>materia de </a:t>
            </a:r>
            <a:r>
              <a:rPr lang="it-IT" sz="2400" noProof="1" smtClean="0"/>
              <a:t>granos.</a:t>
            </a:r>
            <a:endParaRPr lang="it-IT" sz="2400" noProof="1" smtClean="0"/>
          </a:p>
          <a:p>
            <a:r>
              <a:rPr lang="it-IT" sz="2400" noProof="1" smtClean="0"/>
              <a:t>Para </a:t>
            </a:r>
            <a:r>
              <a:rPr lang="it-IT" sz="2400" noProof="1" smtClean="0"/>
              <a:t>Necker</a:t>
            </a:r>
            <a:r>
              <a:rPr lang="it-IT" sz="2400" noProof="1" smtClean="0"/>
              <a:t>, el bien general es superior al de los </a:t>
            </a:r>
            <a:r>
              <a:rPr lang="it-IT" sz="2400" noProof="1" smtClean="0"/>
              <a:t>propietarios.</a:t>
            </a:r>
            <a:endParaRPr lang="it-IT" sz="2400" noProof="1" smtClean="0"/>
          </a:p>
          <a:p>
            <a:r>
              <a:rPr lang="it-IT" sz="2400" noProof="1" smtClean="0"/>
              <a:t>E</a:t>
            </a:r>
            <a:r>
              <a:rPr lang="it-IT" sz="2400" noProof="1" smtClean="0"/>
              <a:t>l </a:t>
            </a:r>
            <a:r>
              <a:rPr lang="it-IT" sz="2400" noProof="1" smtClean="0"/>
              <a:t>Estado debe limitar sus </a:t>
            </a:r>
            <a:r>
              <a:rPr lang="it-IT" sz="2400" noProof="1" smtClean="0"/>
              <a:t>privilegios, </a:t>
            </a:r>
            <a:r>
              <a:rPr lang="it-IT" sz="2400" noProof="1" smtClean="0"/>
              <a:t>corrigiendo los mayores </a:t>
            </a:r>
            <a:r>
              <a:rPr lang="it-IT" sz="2400" noProof="1" smtClean="0"/>
              <a:t>abusos</a:t>
            </a:r>
            <a:r>
              <a:rPr lang="it-IT" sz="2400" noProof="1" smtClean="0"/>
              <a:t>; </a:t>
            </a:r>
            <a:endParaRPr lang="it-IT" sz="2400" noProof="1" smtClean="0"/>
          </a:p>
          <a:p>
            <a:r>
              <a:rPr lang="it-IT" sz="2400" noProof="1" smtClean="0"/>
              <a:t>P</a:t>
            </a:r>
            <a:r>
              <a:rPr lang="it-IT" sz="2400" noProof="1" smtClean="0"/>
              <a:t>uesto </a:t>
            </a:r>
            <a:r>
              <a:rPr lang="it-IT" sz="2400" noProof="1" smtClean="0"/>
              <a:t>que la liberalización del comercio de los granos favorece una pequeña parte de la </a:t>
            </a:r>
            <a:r>
              <a:rPr lang="it-IT" sz="2400" noProof="1" smtClean="0"/>
              <a:t>sociedad</a:t>
            </a:r>
            <a:r>
              <a:rPr lang="it-IT" sz="2400" noProof="1" smtClean="0"/>
              <a:t>, es necesario </a:t>
            </a:r>
            <a:r>
              <a:rPr lang="it-IT" sz="2400" noProof="1" smtClean="0"/>
              <a:t>limitarla</a:t>
            </a:r>
            <a:r>
              <a:rPr lang="it-IT" sz="2400" noProof="1" smtClean="0"/>
              <a:t>, sin preocuparse de los derechos de </a:t>
            </a:r>
            <a:r>
              <a:rPr lang="it-IT" sz="2400" noProof="1" smtClean="0"/>
              <a:t>propiedad.</a:t>
            </a:r>
            <a:endParaRPr lang="it-IT" sz="2400" noProof="1" smtClean="0"/>
          </a:p>
          <a:p>
            <a:endParaRPr lang="it-IT" sz="20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i="1" noProof="1" smtClean="0"/>
              <a:t>Sur la législation </a:t>
            </a:r>
            <a:r>
              <a:rPr lang="it-IT" sz="4000" i="1" noProof="1" smtClean="0"/>
              <a:t>et </a:t>
            </a:r>
            <a:r>
              <a:rPr lang="it-IT" sz="4000" i="1" noProof="1" smtClean="0"/>
              <a:t/>
            </a:r>
            <a:br>
              <a:rPr lang="it-IT" sz="4000" i="1" noProof="1" smtClean="0"/>
            </a:br>
            <a:r>
              <a:rPr lang="it-IT" sz="4000" i="1" noProof="1" smtClean="0"/>
              <a:t>le </a:t>
            </a:r>
            <a:r>
              <a:rPr lang="it-IT" sz="4000" i="1" noProof="1" smtClean="0"/>
              <a:t>commerce des grains</a:t>
            </a:r>
            <a:r>
              <a:rPr lang="it-IT" sz="4000" noProof="1" smtClean="0"/>
              <a:t>. </a:t>
            </a:r>
            <a:endParaRPr lang="it-IT" sz="4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“Le ragioni del tradurre” XXVII Convegno AISPI  Forlì - maggio2012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noProof="1" smtClean="0"/>
              <a:t>Abate </a:t>
            </a:r>
            <a:r>
              <a:rPr lang="it-IT" sz="3600" noProof="1" smtClean="0"/>
              <a:t>Ferdinando </a:t>
            </a:r>
            <a:r>
              <a:rPr lang="it-IT" sz="3600" noProof="1" smtClean="0"/>
              <a:t>Galiani</a:t>
            </a:r>
            <a:r>
              <a:rPr lang="it-IT" sz="3600" noProof="1" smtClean="0"/>
              <a:t>, </a:t>
            </a:r>
            <a:r>
              <a:rPr lang="it-IT" sz="3600" i="1" noProof="1" smtClean="0"/>
              <a:t>Dialogues sur le commerce des </a:t>
            </a:r>
            <a:r>
              <a:rPr lang="it-IT" sz="3600" i="1" noProof="1" smtClean="0"/>
              <a:t>blès</a:t>
            </a:r>
            <a:r>
              <a:rPr lang="it-IT" sz="3600" i="1" noProof="1" smtClean="0"/>
              <a:t>. </a:t>
            </a:r>
            <a:r>
              <a:rPr lang="it-IT" sz="3600" noProof="1" smtClean="0"/>
              <a:t>Londres</a:t>
            </a:r>
            <a:r>
              <a:rPr lang="it-IT" sz="3600" noProof="1" smtClean="0"/>
              <a:t>, </a:t>
            </a:r>
            <a:r>
              <a:rPr lang="it-IT" sz="3600" noProof="1" smtClean="0"/>
              <a:t>1770.</a:t>
            </a:r>
            <a:endParaRPr lang="it-IT" sz="3600" noProof="1" smtClean="0"/>
          </a:p>
          <a:p>
            <a:pPr>
              <a:buNone/>
            </a:pPr>
            <a:endParaRPr lang="it-IT" sz="3600" noProof="1" smtClean="0"/>
          </a:p>
          <a:p>
            <a:r>
              <a:rPr lang="it-IT" sz="3600" noProof="1" smtClean="0"/>
              <a:t>André Morellet </a:t>
            </a:r>
            <a:r>
              <a:rPr lang="it-IT" sz="3600" noProof="1" smtClean="0"/>
              <a:t>(abbé</a:t>
            </a:r>
            <a:r>
              <a:rPr lang="it-IT" sz="3600" noProof="1" smtClean="0"/>
              <a:t>), </a:t>
            </a:r>
            <a:r>
              <a:rPr lang="it-IT" sz="3600" i="1" noProof="1" smtClean="0"/>
              <a:t>Réfutation de l'ouvrage qui a pour titre Dialogues sur le commerce des </a:t>
            </a:r>
            <a:r>
              <a:rPr lang="it-IT" sz="3600" i="1" noProof="1" smtClean="0"/>
              <a:t>bleds</a:t>
            </a:r>
            <a:r>
              <a:rPr lang="it-IT" sz="3600" i="1" noProof="1" smtClean="0"/>
              <a:t>. </a:t>
            </a:r>
            <a:r>
              <a:rPr lang="it-IT" sz="3600" noProof="1" smtClean="0"/>
              <a:t>Londres </a:t>
            </a:r>
            <a:r>
              <a:rPr lang="it-IT" sz="3600" noProof="1" smtClean="0"/>
              <a:t>1770.</a:t>
            </a:r>
            <a:endParaRPr lang="it-IT" sz="3600" noProof="1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Polémica </a:t>
            </a:r>
            <a:r>
              <a:rPr lang="it-IT" dirty="0" err="1" smtClean="0"/>
              <a:t>Galiani-Morellet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“Le ragioni del tradurre” XXVII Convegno AISPI  Forlì - maggio2012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dirty="0" smtClean="0"/>
              <a:t>Domenico </a:t>
            </a:r>
            <a:r>
              <a:rPr lang="it-IT" sz="3600" dirty="0" smtClean="0"/>
              <a:t>Di </a:t>
            </a:r>
            <a:r>
              <a:rPr lang="it-IT" sz="3600" dirty="0" smtClean="0"/>
              <a:t>Gennaro Cantalupo, </a:t>
            </a:r>
            <a:r>
              <a:rPr lang="it-IT" sz="3600" i="1" dirty="0" smtClean="0"/>
              <a:t>Annona</a:t>
            </a:r>
            <a:r>
              <a:rPr lang="it-IT" sz="3600" dirty="0" smtClean="0"/>
              <a:t>, Palermo, 1785.</a:t>
            </a:r>
          </a:p>
          <a:p>
            <a:pPr>
              <a:buNone/>
            </a:pPr>
            <a:r>
              <a:rPr lang="it-IT" sz="3600" dirty="0" smtClean="0"/>
              <a:t> </a:t>
            </a:r>
            <a:endParaRPr lang="it-IT" sz="3600" noProof="1" smtClean="0"/>
          </a:p>
          <a:p>
            <a:r>
              <a:rPr lang="it-IT" sz="3600" noProof="1" smtClean="0"/>
              <a:t>Nota 1 </a:t>
            </a:r>
            <a:r>
              <a:rPr lang="it-IT" sz="3600" noProof="1" smtClean="0"/>
              <a:t>pág</a:t>
            </a:r>
            <a:r>
              <a:rPr lang="it-IT" sz="3600" noProof="1" smtClean="0"/>
              <a:t>. </a:t>
            </a:r>
            <a:r>
              <a:rPr lang="it-IT" sz="3600" noProof="1" smtClean="0"/>
              <a:t>150:</a:t>
            </a:r>
            <a:endParaRPr lang="it-IT" sz="3600" noProof="1" smtClean="0"/>
          </a:p>
          <a:p>
            <a:pPr>
              <a:buNone/>
            </a:pPr>
            <a:r>
              <a:rPr lang="it-IT" sz="3600" noProof="1" smtClean="0"/>
              <a:t>	</a:t>
            </a:r>
            <a:r>
              <a:rPr lang="it-IT" sz="3600" i="1" noProof="1" smtClean="0"/>
              <a:t>Discorso economico</a:t>
            </a:r>
            <a:r>
              <a:rPr lang="it-IT" sz="3600" noProof="1" smtClean="0"/>
              <a:t> scritto dall’arcidiacono Salustio Antonio </a:t>
            </a:r>
            <a:r>
              <a:rPr lang="it-IT" sz="3600" noProof="1" smtClean="0"/>
              <a:t>Bandini</a:t>
            </a:r>
            <a:r>
              <a:rPr lang="it-IT" sz="3600" noProof="1" smtClean="0"/>
              <a:t>, </a:t>
            </a:r>
            <a:r>
              <a:rPr lang="it-IT" sz="3600" noProof="1" smtClean="0"/>
              <a:t>1775</a:t>
            </a:r>
            <a:r>
              <a:rPr lang="it-IT" sz="3600" noProof="1" smtClean="0"/>
              <a:t>. </a:t>
            </a:r>
            <a:r>
              <a:rPr lang="it-IT" sz="3600" noProof="1" smtClean="0"/>
              <a:t>(</a:t>
            </a:r>
            <a:r>
              <a:rPr lang="it-IT" sz="3600" i="1" noProof="1" smtClean="0"/>
              <a:t>Discorso sopra la Maremma di </a:t>
            </a:r>
            <a:r>
              <a:rPr lang="it-IT" sz="3600" i="1" noProof="1" smtClean="0"/>
              <a:t>Siena</a:t>
            </a:r>
            <a:r>
              <a:rPr lang="it-IT" sz="3600" noProof="1" smtClean="0"/>
              <a:t>)</a:t>
            </a:r>
            <a:endParaRPr lang="it-IT" sz="3600" noProof="1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“Le ragioni del tradurre” XXVII Convegno AISPI  Forlì - maggio2012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noProof="1" smtClean="0"/>
              <a:t>Nota 1 pag. </a:t>
            </a:r>
            <a:r>
              <a:rPr lang="it-IT" sz="3200" noProof="1" smtClean="0"/>
              <a:t>148 sobre el precio del pan en </a:t>
            </a:r>
            <a:r>
              <a:rPr lang="it-IT" sz="3200" noProof="1" smtClean="0"/>
              <a:t>Nápoles.</a:t>
            </a:r>
            <a:endParaRPr lang="it-IT" sz="3200" noProof="1" smtClean="0"/>
          </a:p>
          <a:p>
            <a:r>
              <a:rPr lang="it-IT" sz="3200" noProof="1" smtClean="0"/>
              <a:t>Texto publicado en el </a:t>
            </a:r>
            <a:r>
              <a:rPr lang="it-IT" sz="3200" i="1" noProof="1" smtClean="0"/>
              <a:t>Monitore di </a:t>
            </a:r>
            <a:r>
              <a:rPr lang="it-IT" sz="3200" i="1" noProof="1" smtClean="0"/>
              <a:t>Roma</a:t>
            </a:r>
            <a:r>
              <a:rPr lang="it-IT" sz="3200" noProof="1" smtClean="0"/>
              <a:t>, Anno VII </a:t>
            </a:r>
            <a:r>
              <a:rPr lang="it-IT" sz="3200" noProof="1" smtClean="0"/>
              <a:t>Ventoso</a:t>
            </a:r>
            <a:r>
              <a:rPr lang="it-IT" sz="3200" noProof="1" smtClean="0"/>
              <a:t>, Anno </a:t>
            </a:r>
            <a:r>
              <a:rPr lang="it-IT" sz="3200" noProof="1" smtClean="0"/>
              <a:t>II</a:t>
            </a:r>
            <a:r>
              <a:rPr lang="it-IT" sz="3200" noProof="1" smtClean="0"/>
              <a:t>, Repubblica </a:t>
            </a:r>
            <a:r>
              <a:rPr lang="it-IT" sz="3200" noProof="1" smtClean="0"/>
              <a:t>Romana</a:t>
            </a:r>
            <a:r>
              <a:rPr lang="it-IT" sz="3200" noProof="1" smtClean="0"/>
              <a:t>. </a:t>
            </a:r>
            <a:r>
              <a:rPr lang="it-IT" sz="3200" noProof="1" smtClean="0"/>
              <a:t>(febrero 1799).</a:t>
            </a:r>
            <a:endParaRPr lang="it-IT" sz="3200" noProof="1" smtClean="0"/>
          </a:p>
          <a:p>
            <a:r>
              <a:rPr lang="it-IT" sz="3200" u="sng" noProof="1" smtClean="0">
                <a:hlinkClick r:id="rId2"/>
              </a:rPr>
              <a:t>http://books.google.it/ebooks/reader?id=URQTAAAAYAAJ&amp;hl=it&amp;printsec=frontcover&amp;output=reader&amp;pg=GBS.PT452</a:t>
            </a:r>
            <a:endParaRPr lang="it-IT" sz="3200" noProof="1" smtClean="0"/>
          </a:p>
          <a:p>
            <a:pPr>
              <a:buNone/>
            </a:pPr>
            <a:r>
              <a:rPr lang="it-IT" noProof="1" smtClean="0"/>
              <a:t> 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El</a:t>
            </a:r>
            <a:r>
              <a:rPr lang="it-IT" dirty="0" smtClean="0"/>
              <a:t> </a:t>
            </a:r>
            <a:r>
              <a:rPr lang="it-IT" i="1" dirty="0" smtClean="0"/>
              <a:t>Monitore di Roma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“Le ragioni del tradurre” XXVII Convegno AISPI  Forlì - maggio2012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3200" noProof="1" smtClean="0"/>
          </a:p>
          <a:p>
            <a:r>
              <a:rPr lang="it-IT" sz="3200" noProof="1" smtClean="0"/>
              <a:t>Foronda</a:t>
            </a:r>
            <a:r>
              <a:rPr lang="it-IT" sz="3200" b="1" noProof="1" smtClean="0"/>
              <a:t> </a:t>
            </a:r>
            <a:r>
              <a:rPr lang="it-IT" sz="3200" noProof="1" smtClean="0"/>
              <a:t>contrapone los </a:t>
            </a:r>
            <a:r>
              <a:rPr lang="it-IT" sz="3200" b="1" noProof="1" smtClean="0"/>
              <a:t>Economistas</a:t>
            </a:r>
            <a:r>
              <a:rPr lang="it-IT" sz="3200" noProof="1" smtClean="0"/>
              <a:t> </a:t>
            </a:r>
            <a:r>
              <a:rPr lang="it-IT" sz="3200" noProof="1" smtClean="0"/>
              <a:t>(fisiócratas</a:t>
            </a:r>
            <a:r>
              <a:rPr lang="it-IT" sz="3200" noProof="1" smtClean="0"/>
              <a:t>)  a los </a:t>
            </a:r>
            <a:r>
              <a:rPr lang="it-IT" sz="3200" b="1" noProof="1" smtClean="0"/>
              <a:t>Económicos-Políticos</a:t>
            </a:r>
            <a:r>
              <a:rPr lang="it-IT" sz="3200" noProof="1" smtClean="0"/>
              <a:t>.</a:t>
            </a:r>
            <a:endParaRPr lang="it-IT" sz="3200" noProof="1" smtClean="0"/>
          </a:p>
          <a:p>
            <a:endParaRPr lang="it-IT" sz="3200" noProof="1" smtClean="0"/>
          </a:p>
          <a:p>
            <a:r>
              <a:rPr lang="it-IT" sz="3200" noProof="1" smtClean="0"/>
              <a:t>Cita </a:t>
            </a:r>
            <a:r>
              <a:rPr lang="it-IT" sz="3200" noProof="1" smtClean="0"/>
              <a:t>a </a:t>
            </a:r>
            <a:r>
              <a:rPr lang="it-IT" sz="3200" noProof="1" smtClean="0"/>
              <a:t>Adam Smith.</a:t>
            </a:r>
            <a:endParaRPr lang="it-IT" sz="3200" noProof="1" smtClean="0"/>
          </a:p>
          <a:p>
            <a:endParaRPr lang="it-IT" sz="3200" noProof="1" smtClean="0"/>
          </a:p>
          <a:p>
            <a:r>
              <a:rPr lang="it-IT" sz="3200" noProof="1" smtClean="0"/>
              <a:t>Fabbroni  quita </a:t>
            </a:r>
            <a:r>
              <a:rPr lang="it-IT" sz="3200" noProof="1" smtClean="0"/>
              <a:t>la </a:t>
            </a:r>
            <a:r>
              <a:rPr lang="it-IT" sz="3200" noProof="1" smtClean="0"/>
              <a:t>nota </a:t>
            </a:r>
            <a:r>
              <a:rPr lang="it-IT" sz="3200" noProof="1" smtClean="0"/>
              <a:t>de Foronda que </a:t>
            </a:r>
            <a:r>
              <a:rPr lang="it-IT" sz="3200" noProof="1" smtClean="0"/>
              <a:t>critica la doctrina </a:t>
            </a:r>
            <a:r>
              <a:rPr lang="it-IT" sz="3200" noProof="1" smtClean="0"/>
              <a:t>fisiocrática.</a:t>
            </a:r>
            <a:endParaRPr lang="it-IT" sz="3200" noProof="1" smtClean="0"/>
          </a:p>
          <a:p>
            <a:pPr>
              <a:buNone/>
            </a:pPr>
            <a:endParaRPr lang="it-IT" sz="2000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400" dirty="0" err="1" smtClean="0"/>
              <a:t>Economistas</a:t>
            </a:r>
            <a:r>
              <a:rPr lang="it-IT" sz="4400" dirty="0" smtClean="0"/>
              <a:t> vs.</a:t>
            </a:r>
            <a:br>
              <a:rPr lang="it-IT" sz="4400" dirty="0" smtClean="0"/>
            </a:br>
            <a:r>
              <a:rPr lang="it-IT" sz="4400" dirty="0" err="1" smtClean="0"/>
              <a:t>Económicos-Políticos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“Le ragioni del tradurre” XXVII Convegno AISPI  Forlì - maggio2012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noProof="1" smtClean="0"/>
              <a:t>Fabbroni</a:t>
            </a:r>
            <a:r>
              <a:rPr lang="it-IT" sz="2800" noProof="1" smtClean="0"/>
              <a:t> interviene radicalizando las ideas de </a:t>
            </a:r>
            <a:r>
              <a:rPr lang="it-IT" sz="2800" noProof="1" smtClean="0"/>
              <a:t>Foronda.</a:t>
            </a:r>
            <a:endParaRPr lang="it-IT" sz="2800" noProof="1" smtClean="0"/>
          </a:p>
          <a:p>
            <a:r>
              <a:rPr lang="it-IT" sz="2800" noProof="1" smtClean="0"/>
              <a:t>Estrategias lingüísticas y </a:t>
            </a:r>
            <a:r>
              <a:rPr lang="it-IT" sz="2800" noProof="1" smtClean="0"/>
              <a:t>discursivas.</a:t>
            </a:r>
            <a:endParaRPr lang="it-IT" sz="2800" noProof="1" smtClean="0"/>
          </a:p>
          <a:p>
            <a:r>
              <a:rPr lang="it-IT" sz="2800" noProof="1" smtClean="0"/>
              <a:t> La polifonía que caracterizaba el texto de Foronda se profundiza y </a:t>
            </a:r>
            <a:r>
              <a:rPr lang="it-IT" sz="2800" noProof="1" smtClean="0"/>
              <a:t>amplía</a:t>
            </a:r>
            <a:r>
              <a:rPr lang="it-IT" sz="2800" noProof="1" smtClean="0"/>
              <a:t>, y permite detectar las diferencias de sensibilidad entre los dos </a:t>
            </a:r>
            <a:r>
              <a:rPr lang="it-IT" sz="2800" noProof="1" smtClean="0"/>
              <a:t>autores.</a:t>
            </a:r>
            <a:endParaRPr lang="it-IT" sz="2800" noProof="1" smtClean="0"/>
          </a:p>
          <a:p>
            <a:r>
              <a:rPr lang="it-IT" sz="2800" noProof="1" smtClean="0"/>
              <a:t>El traductor construye una nueva realidad </a:t>
            </a:r>
            <a:r>
              <a:rPr lang="it-IT" sz="2800" noProof="1" smtClean="0"/>
              <a:t>cultural. (Hermann1985)</a:t>
            </a:r>
            <a:endParaRPr lang="it-IT" sz="2800" noProof="1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Conclusiones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“Le ragioni del tradurre” XXVII Convegno AISPI  Forlì - maggio2012</a:t>
            </a:r>
            <a:endParaRPr lang="it-I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Conclusiones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“Le ragioni del tradurre” XXVII Convegno AISPI  Forlì - maggio2012</a:t>
            </a:r>
            <a:endParaRPr lang="it-IT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962" y="1643856"/>
            <a:ext cx="822007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noProof="1" smtClean="0"/>
              <a:t>Fuentes</a:t>
            </a:r>
            <a:r>
              <a:rPr lang="it-IT" noProof="1" smtClean="0"/>
              <a:t> </a:t>
            </a:r>
            <a:r>
              <a:rPr lang="it-IT" noProof="1" smtClean="0"/>
              <a:t>Quintana</a:t>
            </a:r>
            <a:r>
              <a:rPr lang="it-IT" noProof="1" smtClean="0"/>
              <a:t>, Enrique </a:t>
            </a:r>
            <a:r>
              <a:rPr lang="it-IT" noProof="1" smtClean="0"/>
              <a:t>(ed</a:t>
            </a:r>
            <a:r>
              <a:rPr lang="it-IT" noProof="1" smtClean="0"/>
              <a:t>.) </a:t>
            </a:r>
            <a:r>
              <a:rPr lang="it-IT" noProof="1" smtClean="0"/>
              <a:t>2000</a:t>
            </a:r>
            <a:r>
              <a:rPr lang="it-IT" noProof="1" smtClean="0"/>
              <a:t>. </a:t>
            </a:r>
            <a:r>
              <a:rPr lang="it-IT" i="1" noProof="1" smtClean="0"/>
              <a:t>Economía y Economistas </a:t>
            </a:r>
            <a:r>
              <a:rPr lang="it-IT" i="1" noProof="1" smtClean="0"/>
              <a:t>Españoles</a:t>
            </a:r>
            <a:r>
              <a:rPr lang="it-IT" i="1" noProof="1" smtClean="0"/>
              <a:t>. La </a:t>
            </a:r>
            <a:r>
              <a:rPr lang="it-IT" i="1" noProof="1" smtClean="0"/>
              <a:t>Ilustración</a:t>
            </a:r>
            <a:r>
              <a:rPr lang="it-IT" noProof="1" smtClean="0"/>
              <a:t>. </a:t>
            </a:r>
            <a:r>
              <a:rPr lang="it-IT" noProof="1" smtClean="0"/>
              <a:t>Vol</a:t>
            </a:r>
            <a:r>
              <a:rPr lang="it-IT" noProof="1" smtClean="0"/>
              <a:t>. </a:t>
            </a:r>
            <a:r>
              <a:rPr lang="it-IT" noProof="1" smtClean="0"/>
              <a:t>3</a:t>
            </a:r>
            <a:r>
              <a:rPr lang="it-IT" noProof="1" smtClean="0"/>
              <a:t>. </a:t>
            </a:r>
            <a:r>
              <a:rPr lang="it-IT" noProof="1" smtClean="0"/>
              <a:t>Barcelona</a:t>
            </a:r>
            <a:r>
              <a:rPr lang="it-IT" noProof="1" smtClean="0"/>
              <a:t>: Galaxia </a:t>
            </a:r>
            <a:r>
              <a:rPr lang="it-IT" noProof="1" smtClean="0"/>
              <a:t>Gutemberg.</a:t>
            </a:r>
            <a:endParaRPr lang="it-IT" noProof="1" smtClean="0"/>
          </a:p>
          <a:p>
            <a:r>
              <a:rPr lang="it-IT" noProof="1" smtClean="0"/>
              <a:t>Venturi</a:t>
            </a:r>
            <a:r>
              <a:rPr lang="it-IT" noProof="1" smtClean="0"/>
              <a:t>, Franco </a:t>
            </a:r>
            <a:r>
              <a:rPr lang="it-IT" noProof="1" smtClean="0"/>
              <a:t>(</a:t>
            </a:r>
            <a:r>
              <a:rPr lang="it-IT" noProof="1" smtClean="0"/>
              <a:t>a cura </a:t>
            </a:r>
            <a:r>
              <a:rPr lang="it-IT" noProof="1" smtClean="0"/>
              <a:t>di</a:t>
            </a:r>
            <a:r>
              <a:rPr lang="it-IT" noProof="1" smtClean="0"/>
              <a:t>) </a:t>
            </a:r>
            <a:r>
              <a:rPr lang="it-IT" noProof="1" smtClean="0"/>
              <a:t>1958</a:t>
            </a:r>
            <a:r>
              <a:rPr lang="it-IT" noProof="1" smtClean="0"/>
              <a:t>. </a:t>
            </a:r>
            <a:r>
              <a:rPr lang="it-IT" i="1" noProof="1" smtClean="0"/>
              <a:t>Illuministi </a:t>
            </a:r>
            <a:r>
              <a:rPr lang="it-IT" i="1" noProof="1" smtClean="0"/>
              <a:t>Italiani</a:t>
            </a:r>
            <a:r>
              <a:rPr lang="it-IT" i="1" noProof="1" smtClean="0"/>
              <a:t>. Riformatori </a:t>
            </a:r>
            <a:r>
              <a:rPr lang="it-IT" i="1" noProof="1" smtClean="0"/>
              <a:t>lombardi</a:t>
            </a:r>
            <a:r>
              <a:rPr lang="it-IT" i="1" noProof="1" smtClean="0"/>
              <a:t>, </a:t>
            </a:r>
            <a:r>
              <a:rPr lang="it-IT" i="1" noProof="1" smtClean="0"/>
              <a:t>piemontesi</a:t>
            </a:r>
            <a:r>
              <a:rPr lang="it-IT" i="1" noProof="1" smtClean="0"/>
              <a:t>, </a:t>
            </a:r>
            <a:r>
              <a:rPr lang="it-IT" i="1" noProof="1" smtClean="0"/>
              <a:t>toscani</a:t>
            </a:r>
            <a:r>
              <a:rPr lang="it-IT" noProof="1" smtClean="0"/>
              <a:t>. Tomo </a:t>
            </a:r>
            <a:r>
              <a:rPr lang="it-IT" noProof="1" smtClean="0"/>
              <a:t>III</a:t>
            </a:r>
            <a:r>
              <a:rPr lang="it-IT" noProof="1" smtClean="0"/>
              <a:t>. </a:t>
            </a:r>
            <a:r>
              <a:rPr lang="it-IT" noProof="1" smtClean="0"/>
              <a:t>Milano</a:t>
            </a:r>
            <a:r>
              <a:rPr lang="it-IT" noProof="1" smtClean="0"/>
              <a:t>, </a:t>
            </a:r>
            <a:r>
              <a:rPr lang="it-IT" noProof="1" smtClean="0"/>
              <a:t>Napoli</a:t>
            </a:r>
            <a:r>
              <a:rPr lang="it-IT" noProof="1" smtClean="0"/>
              <a:t>: </a:t>
            </a:r>
            <a:r>
              <a:rPr lang="it-IT" noProof="1" smtClean="0"/>
              <a:t>Ricciardi.</a:t>
            </a:r>
            <a:endParaRPr lang="it-IT" noProof="1" smtClean="0"/>
          </a:p>
          <a:p>
            <a:r>
              <a:rPr lang="it-IT" noProof="1" smtClean="0"/>
              <a:t>Venturi</a:t>
            </a:r>
            <a:r>
              <a:rPr lang="it-IT" noProof="1" smtClean="0"/>
              <a:t>, Franco </a:t>
            </a:r>
            <a:r>
              <a:rPr lang="it-IT" noProof="1" smtClean="0"/>
              <a:t>1962</a:t>
            </a:r>
            <a:r>
              <a:rPr lang="it-IT" noProof="1" smtClean="0"/>
              <a:t>. </a:t>
            </a:r>
            <a:r>
              <a:rPr lang="it-IT" noProof="1" smtClean="0"/>
              <a:t>“</a:t>
            </a:r>
            <a:r>
              <a:rPr lang="it-IT" noProof="1" smtClean="0"/>
              <a:t>Economisti e Riformatori Spagnoli e Italiani del </a:t>
            </a:r>
            <a:r>
              <a:rPr lang="it-IT" noProof="1" smtClean="0"/>
              <a:t>‘700</a:t>
            </a:r>
            <a:r>
              <a:rPr lang="it-IT" noProof="1" smtClean="0"/>
              <a:t>”. </a:t>
            </a:r>
            <a:r>
              <a:rPr lang="it-IT" i="1" noProof="1" smtClean="0"/>
              <a:t>Rivista Storica </a:t>
            </a:r>
            <a:r>
              <a:rPr lang="it-IT" i="1" noProof="1" smtClean="0"/>
              <a:t>italiana</a:t>
            </a:r>
            <a:r>
              <a:rPr lang="it-IT" noProof="1" smtClean="0"/>
              <a:t>. </a:t>
            </a:r>
            <a:r>
              <a:rPr lang="it-IT" noProof="1" smtClean="0"/>
              <a:t>LXXIV.III</a:t>
            </a:r>
            <a:r>
              <a:rPr lang="it-IT" noProof="1" smtClean="0"/>
              <a:t>. </a:t>
            </a:r>
            <a:r>
              <a:rPr lang="it-IT" noProof="1" smtClean="0"/>
              <a:t>532-561.</a:t>
            </a:r>
            <a:endParaRPr lang="it-IT" noProof="1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Bibliografía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“Le ragioni del tradurre” XXVII Convegno AISPI  Forlì - maggio2012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noProof="1" smtClean="0"/>
              <a:t>Contienen</a:t>
            </a:r>
            <a:r>
              <a:rPr lang="it-IT" noProof="1" smtClean="0"/>
              <a:t> los textos económicos más importantes de Valentín de </a:t>
            </a:r>
            <a:r>
              <a:rPr lang="it-IT" noProof="1" smtClean="0"/>
              <a:t>Foronda.</a:t>
            </a:r>
            <a:endParaRPr lang="it-IT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noProof="1" smtClean="0"/>
              <a:t>Se dirigen a un </a:t>
            </a:r>
            <a:r>
              <a:rPr lang="it-IT" noProof="1" smtClean="0"/>
              <a:t>príncipe</a:t>
            </a:r>
            <a:r>
              <a:rPr lang="it-IT" noProof="1" smtClean="0"/>
              <a:t>: </a:t>
            </a:r>
            <a:r>
              <a:rPr lang="it-IT" noProof="1" smtClean="0"/>
              <a:t>“…</a:t>
            </a:r>
            <a:r>
              <a:rPr lang="it-IT" noProof="1" smtClean="0"/>
              <a:t>me figuraré que </a:t>
            </a:r>
            <a:r>
              <a:rPr lang="it-IT" noProof="1" smtClean="0"/>
              <a:t>Vmd</a:t>
            </a:r>
            <a:r>
              <a:rPr lang="it-IT" noProof="1" smtClean="0"/>
              <a:t>. ha hecho mucho </a:t>
            </a:r>
            <a:r>
              <a:rPr lang="it-IT" noProof="1" smtClean="0"/>
              <a:t>dinero</a:t>
            </a:r>
            <a:r>
              <a:rPr lang="it-IT" noProof="1" smtClean="0"/>
              <a:t>, que lo ha empleado en comprar una </a:t>
            </a:r>
            <a:r>
              <a:rPr lang="it-IT" noProof="1" smtClean="0"/>
              <a:t>Isla</a:t>
            </a:r>
            <a:r>
              <a:rPr lang="it-IT" noProof="1" smtClean="0"/>
              <a:t>, ó algun principado </a:t>
            </a:r>
            <a:r>
              <a:rPr lang="it-IT" noProof="1" smtClean="0"/>
              <a:t>independiente</a:t>
            </a:r>
            <a:r>
              <a:rPr lang="it-IT" noProof="1" smtClean="0"/>
              <a:t>: que me llama </a:t>
            </a:r>
            <a:r>
              <a:rPr lang="it-IT" noProof="1" smtClean="0"/>
              <a:t>Vmd</a:t>
            </a:r>
            <a:r>
              <a:rPr lang="it-IT" noProof="1" smtClean="0"/>
              <a:t>. por su </a:t>
            </a:r>
            <a:r>
              <a:rPr lang="it-IT" noProof="1" smtClean="0"/>
              <a:t>consejero”</a:t>
            </a:r>
            <a:endParaRPr lang="it-IT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it-IT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noProof="1" smtClean="0"/>
              <a:t>Publicadas entre 1788 y 1790 en el diario </a:t>
            </a:r>
            <a:r>
              <a:rPr lang="it-IT" noProof="1" smtClean="0"/>
              <a:t>madrileño</a:t>
            </a:r>
            <a:r>
              <a:rPr lang="it-IT" i="1" noProof="1" smtClean="0"/>
              <a:t> </a:t>
            </a:r>
            <a:r>
              <a:rPr lang="it-IT" i="1" noProof="1" smtClean="0"/>
              <a:t>Espíritu</a:t>
            </a:r>
            <a:r>
              <a:rPr lang="it-IT" noProof="1" smtClean="0"/>
              <a:t> </a:t>
            </a:r>
            <a:r>
              <a:rPr lang="it-IT" i="1" noProof="1" smtClean="0"/>
              <a:t>de los mejores diarios que se publican en </a:t>
            </a:r>
            <a:r>
              <a:rPr lang="it-IT" i="1" noProof="1" smtClean="0"/>
              <a:t>Europa.</a:t>
            </a:r>
            <a:endParaRPr lang="it-IT" i="1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noProof="1" smtClean="0"/>
              <a:t>Se volvieron a editar en 1821 con algunos cambios en las notas y en el </a:t>
            </a:r>
            <a:r>
              <a:rPr lang="it-IT" noProof="1" smtClean="0"/>
              <a:t>texto.</a:t>
            </a:r>
            <a:endParaRPr lang="it-IT" noProof="1"/>
          </a:p>
        </p:txBody>
      </p:sp>
      <p:sp>
        <p:nvSpPr>
          <p:cNvPr id="17410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“Le ragioni del tradurre” XXVII Convegno AISPI  Forlì - maggio2012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2800" i="1" dirty="0" err="1" smtClean="0"/>
              <a:t>Cartas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sobre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los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asuntos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más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exquisitos</a:t>
            </a:r>
            <a:r>
              <a:rPr lang="it-IT" sz="2800" i="1" dirty="0" smtClean="0"/>
              <a:t/>
            </a:r>
            <a:br>
              <a:rPr lang="it-IT" sz="2800" i="1" dirty="0" smtClean="0"/>
            </a:br>
            <a:r>
              <a:rPr lang="it-IT" sz="2800" i="1" dirty="0" smtClean="0"/>
              <a:t>de la </a:t>
            </a:r>
            <a:r>
              <a:rPr lang="it-IT" sz="2800" i="1" dirty="0" err="1" smtClean="0"/>
              <a:t>economía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política</a:t>
            </a: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noProof="1" smtClean="0"/>
              <a:t>Perteneció</a:t>
            </a:r>
            <a:r>
              <a:rPr lang="it-IT" noProof="1" smtClean="0"/>
              <a:t> a sociedades pioneras en la difusión del pensamiento </a:t>
            </a:r>
            <a:r>
              <a:rPr lang="it-IT" noProof="1" smtClean="0"/>
              <a:t>ilustrado.</a:t>
            </a:r>
            <a:endParaRPr lang="it-IT" noProof="1" smtClean="0"/>
          </a:p>
          <a:p>
            <a:r>
              <a:rPr lang="it-IT" noProof="1" smtClean="0"/>
              <a:t>Viajero</a:t>
            </a:r>
            <a:r>
              <a:rPr lang="it-IT" noProof="1" smtClean="0"/>
              <a:t>. Europa </a:t>
            </a:r>
            <a:r>
              <a:rPr lang="it-IT" noProof="1" smtClean="0"/>
              <a:t>(Francia</a:t>
            </a:r>
            <a:r>
              <a:rPr lang="it-IT" noProof="1" smtClean="0"/>
              <a:t>, </a:t>
            </a:r>
            <a:r>
              <a:rPr lang="it-IT" noProof="1" smtClean="0"/>
              <a:t>Italia</a:t>
            </a:r>
            <a:r>
              <a:rPr lang="it-IT" noProof="1" smtClean="0"/>
              <a:t>, </a:t>
            </a:r>
            <a:r>
              <a:rPr lang="it-IT" noProof="1" smtClean="0"/>
              <a:t>Inglaterra</a:t>
            </a:r>
            <a:r>
              <a:rPr lang="it-IT" noProof="1" smtClean="0"/>
              <a:t>, </a:t>
            </a:r>
            <a:r>
              <a:rPr lang="it-IT" noProof="1" smtClean="0"/>
              <a:t>Alemania</a:t>
            </a:r>
            <a:r>
              <a:rPr lang="it-IT" noProof="1" smtClean="0"/>
              <a:t>, </a:t>
            </a:r>
            <a:r>
              <a:rPr lang="it-IT" noProof="1" smtClean="0"/>
              <a:t>Holanda</a:t>
            </a:r>
            <a:r>
              <a:rPr lang="it-IT" noProof="1" smtClean="0"/>
              <a:t>, </a:t>
            </a:r>
            <a:r>
              <a:rPr lang="it-IT" noProof="1" smtClean="0"/>
              <a:t>Austria</a:t>
            </a:r>
            <a:r>
              <a:rPr lang="it-IT" noProof="1" smtClean="0"/>
              <a:t>). Consul general en </a:t>
            </a:r>
            <a:r>
              <a:rPr lang="it-IT" noProof="1" smtClean="0"/>
              <a:t>EE.UU.</a:t>
            </a:r>
            <a:endParaRPr lang="it-IT" noProof="1" smtClean="0"/>
          </a:p>
          <a:p>
            <a:r>
              <a:rPr lang="it-IT" noProof="1" smtClean="0"/>
              <a:t>Ideas </a:t>
            </a:r>
            <a:r>
              <a:rPr lang="it-IT" noProof="1" smtClean="0"/>
              <a:t>liberales</a:t>
            </a:r>
            <a:r>
              <a:rPr lang="it-IT" noProof="1" smtClean="0"/>
              <a:t>: después de la restauración de </a:t>
            </a:r>
            <a:r>
              <a:rPr lang="it-IT" noProof="1" smtClean="0"/>
              <a:t>1814</a:t>
            </a:r>
            <a:r>
              <a:rPr lang="it-IT" noProof="1" smtClean="0"/>
              <a:t>, </a:t>
            </a:r>
            <a:r>
              <a:rPr lang="it-IT" noProof="1" smtClean="0"/>
              <a:t>desterrado </a:t>
            </a:r>
            <a:r>
              <a:rPr lang="it-IT" noProof="1" smtClean="0"/>
              <a:t>en </a:t>
            </a:r>
            <a:r>
              <a:rPr lang="it-IT" noProof="1" smtClean="0"/>
              <a:t>Pamplona</a:t>
            </a:r>
            <a:endParaRPr lang="it-IT" noProof="1" smtClean="0"/>
          </a:p>
        </p:txBody>
      </p:sp>
      <p:sp>
        <p:nvSpPr>
          <p:cNvPr id="16386" name="Segnaposto piè di pagina 2"/>
          <p:cNvSpPr>
            <a:spLocks noGrp="1"/>
          </p:cNvSpPr>
          <p:nvPr>
            <p:ph type="ftr" sz="quarter" idx="11"/>
          </p:nvPr>
        </p:nvSpPr>
        <p:spPr bwMode="auto">
          <a:xfrm>
            <a:off x="2781300" y="5656263"/>
            <a:ext cx="3014663" cy="5810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“Le ragioni del tradurre”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 XXVII Convegno AISPI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Forlì - maggio2012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Valentín de </a:t>
            </a:r>
            <a:r>
              <a:rPr lang="it-IT" dirty="0" err="1" smtClean="0"/>
              <a:t>Foronda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(1751-1821)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Giovanni </a:t>
            </a:r>
            <a:r>
              <a:rPr lang="es-ES" sz="2800" dirty="0" smtClean="0"/>
              <a:t>Fabbroni </a:t>
            </a:r>
            <a:r>
              <a:rPr lang="es-ES" sz="2800" dirty="0" smtClean="0"/>
              <a:t>tiene muchos  puntos de contacto con Foronda.</a:t>
            </a:r>
          </a:p>
          <a:p>
            <a:r>
              <a:rPr lang="es-ES" sz="2800" dirty="0" smtClean="0"/>
              <a:t>A los 15 años viajó a EE.UU, donde se formaron sus ideas liberales y radicales.</a:t>
            </a:r>
          </a:p>
          <a:p>
            <a:r>
              <a:rPr lang="es-ES" sz="2800" dirty="0" smtClean="0"/>
              <a:t>Fue un liberista convencido.</a:t>
            </a:r>
          </a:p>
          <a:p>
            <a:r>
              <a:rPr lang="es-ES" sz="2800" dirty="0" smtClean="0"/>
              <a:t>Colaboró activamente al programa reformista del gobierno de Leopoldo II de Lorena (1765-1790).</a:t>
            </a:r>
          </a:p>
          <a:p>
            <a:endParaRPr lang="it-IT" dirty="0" smtClean="0"/>
          </a:p>
        </p:txBody>
      </p:sp>
      <p:sp>
        <p:nvSpPr>
          <p:cNvPr id="18434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“Le ragioni del tradurre” XXVII Convegno AISPI  Forlì - maggio2012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Giovanni </a:t>
            </a:r>
            <a:r>
              <a:rPr lang="it-IT" dirty="0" err="1" smtClean="0"/>
              <a:t>Fabbroni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(1752- 1822)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endParaRPr lang="it-IT" sz="2800" dirty="0" smtClean="0"/>
          </a:p>
          <a:p>
            <a:r>
              <a:rPr lang="it-IT" sz="2800" noProof="1" smtClean="0"/>
              <a:t>Fabbroni</a:t>
            </a:r>
            <a:r>
              <a:rPr lang="it-IT" sz="2800" noProof="1" smtClean="0"/>
              <a:t> entra en contacto con las ideas económicas </a:t>
            </a:r>
            <a:r>
              <a:rPr lang="it-IT" sz="2800" noProof="1" smtClean="0"/>
              <a:t>de Foronda </a:t>
            </a:r>
            <a:r>
              <a:rPr lang="it-IT" sz="2800" noProof="1" smtClean="0"/>
              <a:t>durante uno de los viajes de éste  a </a:t>
            </a:r>
            <a:r>
              <a:rPr lang="it-IT" sz="2800" noProof="1" smtClean="0"/>
              <a:t>Italia.</a:t>
            </a:r>
            <a:endParaRPr lang="it-IT" sz="2800" noProof="1" smtClean="0"/>
          </a:p>
          <a:p>
            <a:r>
              <a:rPr lang="it-IT" sz="2800" noProof="1" smtClean="0"/>
              <a:t> Coincidencia de las ideas liberistas del español con las </a:t>
            </a:r>
            <a:r>
              <a:rPr lang="it-IT" sz="2800" noProof="1" smtClean="0"/>
              <a:t>suyas.</a:t>
            </a:r>
            <a:endParaRPr lang="it-IT" sz="2800" noProof="1" smtClean="0"/>
          </a:p>
          <a:p>
            <a:r>
              <a:rPr lang="it-IT" sz="2800" noProof="1" smtClean="0"/>
              <a:t>Las traducciones se publican </a:t>
            </a:r>
            <a:r>
              <a:rPr lang="it-IT" sz="2800" noProof="1" smtClean="0"/>
              <a:t>anónimas.</a:t>
            </a:r>
            <a:endParaRPr lang="it-IT" sz="2800" noProof="1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19458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“Le ragioni del tradurre” XXVII Convegno AISPI  Forlì - maggio2012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err="1" smtClean="0"/>
              <a:t>Fabbroni</a:t>
            </a:r>
            <a:r>
              <a:rPr lang="it-IT" dirty="0" smtClean="0"/>
              <a:t>  traduce a </a:t>
            </a:r>
            <a:r>
              <a:rPr lang="it-IT" dirty="0" err="1" smtClean="0"/>
              <a:t>Foronda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Le ragioni del tradurre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noProof="1" smtClean="0"/>
              <a:t>Firenze: </a:t>
            </a:r>
            <a:r>
              <a:rPr lang="it-IT" noProof="1" smtClean="0"/>
              <a:t>Giuseppe </a:t>
            </a:r>
            <a:r>
              <a:rPr lang="it-IT" noProof="1" smtClean="0"/>
              <a:t>Tofani</a:t>
            </a:r>
            <a:r>
              <a:rPr lang="it-IT" noProof="1" smtClean="0"/>
              <a:t>, </a:t>
            </a:r>
            <a:r>
              <a:rPr lang="it-IT" noProof="1" smtClean="0"/>
              <a:t>1789.</a:t>
            </a:r>
            <a:endParaRPr lang="it-IT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noProof="1" smtClean="0">
                <a:hlinkClick r:id="rId2"/>
              </a:rPr>
              <a:t>https://opac.ub.uni-greifswald.de/DB=1/SET=4/TTL=1/SHW?FRST=2</a:t>
            </a:r>
            <a:endParaRPr lang="it-IT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noProof="1" smtClean="0"/>
              <a:t>Vuelto a editar en Florencia  en 1847 en </a:t>
            </a:r>
            <a:r>
              <a:rPr lang="it-IT" i="1" noProof="1" smtClean="0"/>
              <a:t>Scritti di Pubblica Economia del </a:t>
            </a:r>
            <a:r>
              <a:rPr lang="it-IT" i="1" noProof="1" smtClean="0"/>
              <a:t>Cav</a:t>
            </a:r>
            <a:r>
              <a:rPr lang="it-IT" i="1" noProof="1" smtClean="0"/>
              <a:t>. Giovanni </a:t>
            </a:r>
            <a:r>
              <a:rPr lang="it-IT" i="1" noProof="1" smtClean="0"/>
              <a:t>Fabbroni</a:t>
            </a:r>
            <a:r>
              <a:rPr lang="it-IT" i="1" noProof="1" smtClean="0"/>
              <a:t>. </a:t>
            </a:r>
            <a:r>
              <a:rPr lang="it-IT" noProof="1" smtClean="0"/>
              <a:t>(</a:t>
            </a:r>
            <a:r>
              <a:rPr lang="it-IT" noProof="1" smtClean="0"/>
              <a:t>Giuseppe Fabbroni </a:t>
            </a:r>
            <a:r>
              <a:rPr lang="it-IT" noProof="1" smtClean="0"/>
              <a:t>ed</a:t>
            </a:r>
            <a:r>
              <a:rPr lang="it-IT" noProof="1" smtClean="0"/>
              <a:t>.), </a:t>
            </a:r>
            <a:r>
              <a:rPr lang="it-IT" noProof="1" smtClean="0"/>
              <a:t>pag</a:t>
            </a:r>
            <a:r>
              <a:rPr lang="it-IT" noProof="1" smtClean="0"/>
              <a:t>. </a:t>
            </a:r>
            <a:r>
              <a:rPr lang="it-IT" noProof="1" smtClean="0"/>
              <a:t>85-110.</a:t>
            </a:r>
            <a:endParaRPr lang="it-IT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noProof="1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it-IT" noProof="1" smtClean="0"/>
              <a:t>Texto </a:t>
            </a:r>
            <a:r>
              <a:rPr lang="it-IT" noProof="1" smtClean="0"/>
              <a:t>fuente</a:t>
            </a:r>
            <a:endParaRPr lang="it-IT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i="1" noProof="1" smtClean="0"/>
              <a:t>Espiritu de los </a:t>
            </a:r>
            <a:r>
              <a:rPr lang="it-IT" i="1" noProof="1" smtClean="0"/>
              <a:t>mejores</a:t>
            </a:r>
            <a:r>
              <a:rPr lang="it-IT" i="1" noProof="1" smtClean="0"/>
              <a:t>…, </a:t>
            </a:r>
            <a:r>
              <a:rPr lang="it-IT" noProof="1" smtClean="0"/>
              <a:t>nr</a:t>
            </a:r>
            <a:r>
              <a:rPr lang="it-IT" noProof="1" smtClean="0"/>
              <a:t>. 161 del 29 diciembre de </a:t>
            </a:r>
            <a:r>
              <a:rPr lang="it-IT" noProof="1" smtClean="0"/>
              <a:t>1788</a:t>
            </a:r>
            <a:r>
              <a:rPr lang="it-IT" noProof="1" smtClean="0"/>
              <a:t>. </a:t>
            </a:r>
            <a:r>
              <a:rPr lang="it-IT" noProof="1" smtClean="0"/>
              <a:t>Vergara</a:t>
            </a:r>
            <a:r>
              <a:rPr lang="it-IT" noProof="1" smtClean="0"/>
              <a:t>, agosto 2 de </a:t>
            </a:r>
            <a:r>
              <a:rPr lang="it-IT" noProof="1" smtClean="0"/>
              <a:t>1788.</a:t>
            </a:r>
            <a:endParaRPr lang="it-IT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i="1" noProof="1" smtClean="0"/>
              <a:t>Espiritu de los </a:t>
            </a:r>
            <a:r>
              <a:rPr lang="it-IT" i="1" noProof="1" smtClean="0"/>
              <a:t>mejores</a:t>
            </a:r>
            <a:r>
              <a:rPr lang="it-IT" i="1" noProof="1" smtClean="0"/>
              <a:t>…, </a:t>
            </a:r>
            <a:r>
              <a:rPr lang="it-IT" noProof="1" smtClean="0"/>
              <a:t>nr</a:t>
            </a:r>
            <a:r>
              <a:rPr lang="it-IT" noProof="1" smtClean="0"/>
              <a:t>. 162 del 5 de enero de </a:t>
            </a:r>
            <a:r>
              <a:rPr lang="it-IT" noProof="1" smtClean="0"/>
              <a:t>1789</a:t>
            </a:r>
            <a:r>
              <a:rPr lang="it-IT" noProof="1" smtClean="0"/>
              <a:t>. Vergara , agosto 27 de </a:t>
            </a:r>
            <a:r>
              <a:rPr lang="it-IT" noProof="1" smtClean="0"/>
              <a:t>1788</a:t>
            </a:r>
            <a:endParaRPr lang="it-IT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dirty="0"/>
          </a:p>
        </p:txBody>
      </p:sp>
      <p:sp>
        <p:nvSpPr>
          <p:cNvPr id="20482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“Le ragioni del tradurre” XXVII Convegno AISPI  Forlì - maggio2012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Della prosperità nazionale.. -1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sz="3200" noProof="1" smtClean="0"/>
              <a:t>El</a:t>
            </a:r>
            <a:r>
              <a:rPr lang="it-IT" sz="3200" noProof="1" smtClean="0"/>
              <a:t> análisis textual muestra que el texto fuente es el </a:t>
            </a:r>
            <a:r>
              <a:rPr lang="it-IT" sz="3200" noProof="1" smtClean="0"/>
              <a:t>periódico.</a:t>
            </a:r>
            <a:endParaRPr lang="it-IT" sz="3200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sz="3200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sz="3200" noProof="1" smtClean="0"/>
              <a:t>La traducción es casi </a:t>
            </a:r>
            <a:r>
              <a:rPr lang="it-IT" sz="3200" noProof="1" smtClean="0"/>
              <a:t>literal.</a:t>
            </a:r>
            <a:endParaRPr lang="it-IT" sz="3200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sz="3200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it-IT" sz="3200" noProof="1" smtClean="0"/>
              <a:t>Sin </a:t>
            </a:r>
            <a:r>
              <a:rPr lang="it-IT" sz="3200" noProof="1" smtClean="0"/>
              <a:t>embargo</a:t>
            </a:r>
            <a:r>
              <a:rPr lang="it-IT" sz="3200" noProof="1" smtClean="0"/>
              <a:t>, algunos cambios de Fabbroni permiten afirmar que el traductor conoce también el texto publicado en las </a:t>
            </a:r>
            <a:r>
              <a:rPr lang="it-IT" sz="3200" i="1" noProof="1" smtClean="0"/>
              <a:t>Cartas</a:t>
            </a:r>
            <a:r>
              <a:rPr lang="it-IT" sz="3200" noProof="1" smtClean="0"/>
              <a:t>. </a:t>
            </a:r>
            <a:endParaRPr lang="it-IT" sz="3200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t-IT" sz="3200" dirty="0" smtClean="0"/>
          </a:p>
        </p:txBody>
      </p:sp>
      <p:sp>
        <p:nvSpPr>
          <p:cNvPr id="21506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“Le ragioni del tradurre” XXVII Convegno AISPI  Forlì - maggio2012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Della prosperità nazionale.. -2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noProof="1" smtClean="0"/>
              <a:t>El</a:t>
            </a:r>
            <a:r>
              <a:rPr lang="it-IT" noProof="1" smtClean="0"/>
              <a:t> panfleto se dirige a </a:t>
            </a:r>
            <a:r>
              <a:rPr lang="it-IT" noProof="1" smtClean="0"/>
              <a:t>“</a:t>
            </a:r>
            <a:r>
              <a:rPr lang="it-IT" noProof="1" smtClean="0"/>
              <a:t>quelle classi di persone spaventate dall’inusitato vocabolario degli economologi […] non ai  pensatori </a:t>
            </a:r>
            <a:r>
              <a:rPr lang="it-IT" noProof="1" smtClean="0"/>
              <a:t>sublimi</a:t>
            </a:r>
            <a:r>
              <a:rPr lang="it-IT" noProof="1" smtClean="0"/>
              <a:t>” </a:t>
            </a:r>
            <a:r>
              <a:rPr lang="it-IT" noProof="1" smtClean="0"/>
              <a:t>(l’Editore</a:t>
            </a:r>
            <a:r>
              <a:rPr lang="it-IT" noProof="1" smtClean="0"/>
              <a:t>, </a:t>
            </a:r>
            <a:r>
              <a:rPr lang="it-IT" noProof="1" smtClean="0"/>
              <a:t>[1789</a:t>
            </a:r>
            <a:r>
              <a:rPr lang="it-IT" noProof="1" smtClean="0"/>
              <a:t>] </a:t>
            </a:r>
            <a:r>
              <a:rPr lang="it-IT" noProof="1" smtClean="0"/>
              <a:t>1847</a:t>
            </a:r>
            <a:r>
              <a:rPr lang="it-IT" noProof="1" smtClean="0"/>
              <a:t>: </a:t>
            </a:r>
            <a:r>
              <a:rPr lang="it-IT" noProof="1" smtClean="0"/>
              <a:t>85</a:t>
            </a:r>
            <a:r>
              <a:rPr lang="it-IT" dirty="0" smtClean="0"/>
              <a:t>)</a:t>
            </a:r>
            <a:endParaRPr lang="it-IT" dirty="0" smtClean="0"/>
          </a:p>
          <a:p>
            <a:endParaRPr lang="it-IT" dirty="0" smtClean="0"/>
          </a:p>
          <a:p>
            <a:r>
              <a:rPr lang="es-ES" dirty="0" smtClean="0"/>
              <a:t>Abolición de las aduanas.</a:t>
            </a:r>
          </a:p>
          <a:p>
            <a:r>
              <a:rPr lang="es-ES" dirty="0" smtClean="0"/>
              <a:t>Derechos de propiedad y libertad.</a:t>
            </a:r>
          </a:p>
          <a:p>
            <a:r>
              <a:rPr lang="es-ES" dirty="0" smtClean="0"/>
              <a:t>Moneda como signo, no como valor en sí.</a:t>
            </a:r>
          </a:p>
          <a:p>
            <a:endParaRPr lang="it-IT" dirty="0" smtClean="0"/>
          </a:p>
        </p:txBody>
      </p:sp>
      <p:sp>
        <p:nvSpPr>
          <p:cNvPr id="22530" name="Segnaposto piè di pagina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“Le ragioni del tradurre” XXVII Convegno AISPI  Forlì - maggio2012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Della prosperità nazionale.. -3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1618</TotalTime>
  <Words>1982</Words>
  <Application>Microsoft Office PowerPoint</Application>
  <PresentationFormat>Presentazione su schermo (4:3)</PresentationFormat>
  <Paragraphs>191</Paragraphs>
  <Slides>27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Viale</vt:lpstr>
      <vt:lpstr>La traducción italiana de las Cartas de Valentín de Foronda </vt:lpstr>
      <vt:lpstr>Proyecto EE-T http://eet.pixel-online.org/</vt:lpstr>
      <vt:lpstr>Cartas sobre los asuntos más exquisitos de la economía política </vt:lpstr>
      <vt:lpstr>Valentín de Foronda (1751-1821)</vt:lpstr>
      <vt:lpstr>Giovanni Fabbroni (1752- 1822)</vt:lpstr>
      <vt:lpstr>Fabbroni  traduce a Foronda Le ragioni del tradurre</vt:lpstr>
      <vt:lpstr>Della prosperità nazionale.. -1</vt:lpstr>
      <vt:lpstr>Della prosperità nazionale.. -2</vt:lpstr>
      <vt:lpstr>Della prosperità nazionale.. -3</vt:lpstr>
      <vt:lpstr>Dei premj di incoraggimento… Lettere tre -1</vt:lpstr>
      <vt:lpstr>Dei premj di incoraggimento… Lettere tre -2</vt:lpstr>
      <vt:lpstr>L’Editore</vt:lpstr>
      <vt:lpstr>¿De qué trata?</vt:lpstr>
      <vt:lpstr>Inutilidad de los premios</vt:lpstr>
      <vt:lpstr>Irragionevoli furori</vt:lpstr>
      <vt:lpstr>Libertad de comercio</vt:lpstr>
      <vt:lpstr>Derecho de propriedad</vt:lpstr>
      <vt:lpstr>Polifonía</vt:lpstr>
      <vt:lpstr>De l’Administration  des finances de la France</vt:lpstr>
      <vt:lpstr>Sur la législation et  le commerce des grains. </vt:lpstr>
      <vt:lpstr>Polémica Galiani-Morellet</vt:lpstr>
      <vt:lpstr>Diapositiva 22</vt:lpstr>
      <vt:lpstr>El Monitore di Roma</vt:lpstr>
      <vt:lpstr>Economistas vs. Económicos-Políticos</vt:lpstr>
      <vt:lpstr>Conclusiones</vt:lpstr>
      <vt:lpstr>Conclusiones</vt:lpstr>
      <vt:lpstr>Bibliografía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Elena</dc:creator>
  <cp:lastModifiedBy>Elena</cp:lastModifiedBy>
  <cp:revision>165</cp:revision>
  <dcterms:created xsi:type="dcterms:W3CDTF">2012-02-16T09:09:36Z</dcterms:created>
  <dcterms:modified xsi:type="dcterms:W3CDTF">2012-05-21T15:48:57Z</dcterms:modified>
</cp:coreProperties>
</file>